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47"/>
  </p:notesMasterIdLst>
  <p:handoutMasterIdLst>
    <p:handoutMasterId r:id="rId48"/>
  </p:handoutMasterIdLst>
  <p:sldIdLst>
    <p:sldId id="256" r:id="rId2"/>
    <p:sldId id="339" r:id="rId3"/>
    <p:sldId id="310" r:id="rId4"/>
    <p:sldId id="373" r:id="rId5"/>
    <p:sldId id="374" r:id="rId6"/>
    <p:sldId id="375" r:id="rId7"/>
    <p:sldId id="376" r:id="rId8"/>
    <p:sldId id="377" r:id="rId9"/>
    <p:sldId id="378" r:id="rId10"/>
    <p:sldId id="379" r:id="rId11"/>
    <p:sldId id="380" r:id="rId12"/>
    <p:sldId id="381" r:id="rId13"/>
    <p:sldId id="342" r:id="rId14"/>
    <p:sldId id="349" r:id="rId15"/>
    <p:sldId id="350" r:id="rId16"/>
    <p:sldId id="351" r:id="rId17"/>
    <p:sldId id="352" r:id="rId18"/>
    <p:sldId id="353" r:id="rId19"/>
    <p:sldId id="354" r:id="rId20"/>
    <p:sldId id="355" r:id="rId21"/>
    <p:sldId id="356" r:id="rId22"/>
    <p:sldId id="357" r:id="rId23"/>
    <p:sldId id="358" r:id="rId24"/>
    <p:sldId id="343" r:id="rId25"/>
    <p:sldId id="359" r:id="rId26"/>
    <p:sldId id="360" r:id="rId27"/>
    <p:sldId id="361" r:id="rId28"/>
    <p:sldId id="362" r:id="rId29"/>
    <p:sldId id="363" r:id="rId30"/>
    <p:sldId id="364" r:id="rId31"/>
    <p:sldId id="365" r:id="rId32"/>
    <p:sldId id="366" r:id="rId33"/>
    <p:sldId id="367" r:id="rId34"/>
    <p:sldId id="368" r:id="rId35"/>
    <p:sldId id="344" r:id="rId36"/>
    <p:sldId id="369" r:id="rId37"/>
    <p:sldId id="370" r:id="rId38"/>
    <p:sldId id="371" r:id="rId39"/>
    <p:sldId id="372" r:id="rId40"/>
    <p:sldId id="345" r:id="rId41"/>
    <p:sldId id="340" r:id="rId42"/>
    <p:sldId id="346" r:id="rId43"/>
    <p:sldId id="347" r:id="rId44"/>
    <p:sldId id="348" r:id="rId45"/>
    <p:sldId id="338" r:id="rId46"/>
  </p:sldIdLst>
  <p:sldSz cx="9144000" cy="6858000" type="screen4x3"/>
  <p:notesSz cx="6669088" cy="97536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p:cViewPr varScale="1">
        <p:scale>
          <a:sx n="73" d="100"/>
          <a:sy n="73" d="100"/>
        </p:scale>
        <p:origin x="1320" y="7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2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NULL"/><Relationship Id="rId1" Type="http://schemas.openxmlformats.org/officeDocument/2006/relationships/image" Target="../media/image12.png"/><Relationship Id="rId6" Type="http://schemas.openxmlformats.org/officeDocument/2006/relationships/image" Target="NULL"/><Relationship Id="rId5" Type="http://schemas.openxmlformats.org/officeDocument/2006/relationships/image" Target="../media/image14.png"/><Relationship Id="rId4" Type="http://schemas.openxmlformats.org/officeDocument/2006/relationships/image" Target="NULL"/></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NULL"/><Relationship Id="rId1" Type="http://schemas.openxmlformats.org/officeDocument/2006/relationships/image" Target="../media/image15.png"/><Relationship Id="rId4" Type="http://schemas.openxmlformats.org/officeDocument/2006/relationships/image" Target="NULL"/></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NULL"/><Relationship Id="rId1" Type="http://schemas.openxmlformats.org/officeDocument/2006/relationships/image" Target="../media/image12.png"/><Relationship Id="rId6" Type="http://schemas.openxmlformats.org/officeDocument/2006/relationships/image" Target="NULL"/><Relationship Id="rId5" Type="http://schemas.openxmlformats.org/officeDocument/2006/relationships/image" Target="../media/image14.png"/><Relationship Id="rId4" Type="http://schemas.openxmlformats.org/officeDocument/2006/relationships/image" Target="NULL"/></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NULL"/><Relationship Id="rId1" Type="http://schemas.openxmlformats.org/officeDocument/2006/relationships/image" Target="../media/image15.png"/><Relationship Id="rId4" Type="http://schemas.openxmlformats.org/officeDocument/2006/relationships/image" Target="NUL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5B2BC2-76DC-42C1-8107-F9D45E9B4331}"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7838D2F2-02DF-4C67-9042-FB26D4227405}">
      <dgm:prSet/>
      <dgm:spPr/>
      <dgm:t>
        <a:bodyPr/>
        <a:lstStyle/>
        <a:p>
          <a:r>
            <a:rPr lang="en-US"/>
            <a:t>Erika Furman</a:t>
          </a:r>
        </a:p>
      </dgm:t>
    </dgm:pt>
    <dgm:pt modelId="{922AE0E2-0BD8-4D82-92DD-867CE661023C}" type="parTrans" cxnId="{D89DD57D-5C2D-4A6F-A583-8AD2EA6D1CBB}">
      <dgm:prSet/>
      <dgm:spPr/>
      <dgm:t>
        <a:bodyPr/>
        <a:lstStyle/>
        <a:p>
          <a:endParaRPr lang="en-US"/>
        </a:p>
      </dgm:t>
    </dgm:pt>
    <dgm:pt modelId="{E78C7A82-746A-4B07-9BB5-6DC0A3EAFA61}" type="sibTrans" cxnId="{D89DD57D-5C2D-4A6F-A583-8AD2EA6D1CBB}">
      <dgm:prSet/>
      <dgm:spPr/>
      <dgm:t>
        <a:bodyPr/>
        <a:lstStyle/>
        <a:p>
          <a:endParaRPr lang="en-US"/>
        </a:p>
      </dgm:t>
    </dgm:pt>
    <dgm:pt modelId="{EF125D4C-EDC8-4E76-8932-0952CC8DC540}">
      <dgm:prSet/>
      <dgm:spPr/>
      <dgm:t>
        <a:bodyPr/>
        <a:lstStyle/>
        <a:p>
          <a:r>
            <a:rPr lang="en-US"/>
            <a:t>Emma Hooijberg (Chair)</a:t>
          </a:r>
        </a:p>
      </dgm:t>
    </dgm:pt>
    <dgm:pt modelId="{065F054E-513D-4333-B0A9-915DF7EDD360}" type="parTrans" cxnId="{76B2AB5B-5EA9-43DC-A85C-91771E4D6D69}">
      <dgm:prSet/>
      <dgm:spPr/>
      <dgm:t>
        <a:bodyPr/>
        <a:lstStyle/>
        <a:p>
          <a:endParaRPr lang="en-US"/>
        </a:p>
      </dgm:t>
    </dgm:pt>
    <dgm:pt modelId="{35BF08F7-4373-45C5-99F5-700B42ECA17D}" type="sibTrans" cxnId="{76B2AB5B-5EA9-43DC-A85C-91771E4D6D69}">
      <dgm:prSet/>
      <dgm:spPr/>
      <dgm:t>
        <a:bodyPr/>
        <a:lstStyle/>
        <a:p>
          <a:endParaRPr lang="en-US"/>
        </a:p>
      </dgm:t>
    </dgm:pt>
    <dgm:pt modelId="{0088CF27-7162-4D7D-9A3C-094687A318DC}">
      <dgm:prSet/>
      <dgm:spPr/>
      <dgm:t>
        <a:bodyPr/>
        <a:lstStyle/>
        <a:p>
          <a:r>
            <a:rPr lang="en-US"/>
            <a:t>Antonio Melendez-Lazo</a:t>
          </a:r>
        </a:p>
      </dgm:t>
    </dgm:pt>
    <dgm:pt modelId="{C133578C-2A91-4A1B-93CC-FB0B67BD1626}" type="parTrans" cxnId="{D6F3E001-4D9C-4FD9-ABD6-67D6FEE017CA}">
      <dgm:prSet/>
      <dgm:spPr/>
      <dgm:t>
        <a:bodyPr/>
        <a:lstStyle/>
        <a:p>
          <a:endParaRPr lang="en-US"/>
        </a:p>
      </dgm:t>
    </dgm:pt>
    <dgm:pt modelId="{AE5B9EAE-D61A-412D-A280-E34130DA8DF1}" type="sibTrans" cxnId="{D6F3E001-4D9C-4FD9-ABD6-67D6FEE017CA}">
      <dgm:prSet/>
      <dgm:spPr/>
      <dgm:t>
        <a:bodyPr/>
        <a:lstStyle/>
        <a:p>
          <a:endParaRPr lang="en-US"/>
        </a:p>
      </dgm:t>
    </dgm:pt>
    <dgm:pt modelId="{E09E17FD-9A42-4FAB-A8E4-369BA0935DB9}">
      <dgm:prSet/>
      <dgm:spPr/>
      <dgm:t>
        <a:bodyPr/>
        <a:lstStyle/>
        <a:p>
          <a:r>
            <a:rPr lang="en-US"/>
            <a:t>Mariana Serra</a:t>
          </a:r>
        </a:p>
      </dgm:t>
    </dgm:pt>
    <dgm:pt modelId="{D8FDC164-6CDF-4772-ABDE-104894602BE8}" type="parTrans" cxnId="{C88810B3-CEB2-4083-8F73-2F9894050AB2}">
      <dgm:prSet/>
      <dgm:spPr/>
      <dgm:t>
        <a:bodyPr/>
        <a:lstStyle/>
        <a:p>
          <a:endParaRPr lang="en-US"/>
        </a:p>
      </dgm:t>
    </dgm:pt>
    <dgm:pt modelId="{8A84C149-5113-40DA-93AF-6CE504F70190}" type="sibTrans" cxnId="{C88810B3-CEB2-4083-8F73-2F9894050AB2}">
      <dgm:prSet/>
      <dgm:spPr/>
      <dgm:t>
        <a:bodyPr/>
        <a:lstStyle/>
        <a:p>
          <a:endParaRPr lang="en-US"/>
        </a:p>
      </dgm:t>
    </dgm:pt>
    <dgm:pt modelId="{9A3AB315-9D47-455C-B1FD-26666FB0742D}">
      <dgm:prSet/>
      <dgm:spPr/>
      <dgm:t>
        <a:bodyPr/>
        <a:lstStyle/>
        <a:p>
          <a:r>
            <a:rPr lang="en-US"/>
            <a:t>Board liaison: Alessia Giordano</a:t>
          </a:r>
        </a:p>
      </dgm:t>
    </dgm:pt>
    <dgm:pt modelId="{A74D60EC-3132-4BA8-BFB9-D581C6972A09}" type="parTrans" cxnId="{5FF0C9B1-5B93-44CD-856D-B304F893F050}">
      <dgm:prSet/>
      <dgm:spPr/>
      <dgm:t>
        <a:bodyPr/>
        <a:lstStyle/>
        <a:p>
          <a:endParaRPr lang="en-US"/>
        </a:p>
      </dgm:t>
    </dgm:pt>
    <dgm:pt modelId="{21822577-1E90-4BD5-96EF-931A91F99052}" type="sibTrans" cxnId="{5FF0C9B1-5B93-44CD-856D-B304F893F050}">
      <dgm:prSet/>
      <dgm:spPr/>
      <dgm:t>
        <a:bodyPr/>
        <a:lstStyle/>
        <a:p>
          <a:endParaRPr lang="en-US"/>
        </a:p>
      </dgm:t>
    </dgm:pt>
    <dgm:pt modelId="{464DCF64-33E7-324C-AFD7-CD789EAF18A6}" type="pres">
      <dgm:prSet presAssocID="{335B2BC2-76DC-42C1-8107-F9D45E9B4331}" presName="vert0" presStyleCnt="0">
        <dgm:presLayoutVars>
          <dgm:dir/>
          <dgm:animOne val="branch"/>
          <dgm:animLvl val="lvl"/>
        </dgm:presLayoutVars>
      </dgm:prSet>
      <dgm:spPr/>
      <dgm:t>
        <a:bodyPr/>
        <a:lstStyle/>
        <a:p>
          <a:endParaRPr lang="el-GR"/>
        </a:p>
      </dgm:t>
    </dgm:pt>
    <dgm:pt modelId="{5E361B60-E3C4-5C4B-88CA-4BED11228ECE}" type="pres">
      <dgm:prSet presAssocID="{7838D2F2-02DF-4C67-9042-FB26D4227405}" presName="thickLine" presStyleLbl="alignNode1" presStyleIdx="0" presStyleCnt="5"/>
      <dgm:spPr/>
    </dgm:pt>
    <dgm:pt modelId="{13778D2E-5771-094E-8A1D-667C6DD9F77E}" type="pres">
      <dgm:prSet presAssocID="{7838D2F2-02DF-4C67-9042-FB26D4227405}" presName="horz1" presStyleCnt="0"/>
      <dgm:spPr/>
    </dgm:pt>
    <dgm:pt modelId="{140EEF3B-E8E5-2446-B588-1AA19117B965}" type="pres">
      <dgm:prSet presAssocID="{7838D2F2-02DF-4C67-9042-FB26D4227405}" presName="tx1" presStyleLbl="revTx" presStyleIdx="0" presStyleCnt="5"/>
      <dgm:spPr/>
      <dgm:t>
        <a:bodyPr/>
        <a:lstStyle/>
        <a:p>
          <a:endParaRPr lang="el-GR"/>
        </a:p>
      </dgm:t>
    </dgm:pt>
    <dgm:pt modelId="{3940D6E9-1B7D-6B4A-8FD5-B83DB94A25DE}" type="pres">
      <dgm:prSet presAssocID="{7838D2F2-02DF-4C67-9042-FB26D4227405}" presName="vert1" presStyleCnt="0"/>
      <dgm:spPr/>
    </dgm:pt>
    <dgm:pt modelId="{4DBBB208-06CF-5844-BDBA-D0858D36EB7F}" type="pres">
      <dgm:prSet presAssocID="{EF125D4C-EDC8-4E76-8932-0952CC8DC540}" presName="thickLine" presStyleLbl="alignNode1" presStyleIdx="1" presStyleCnt="5"/>
      <dgm:spPr/>
    </dgm:pt>
    <dgm:pt modelId="{671C08ED-7A20-3D4D-8228-160550A2530B}" type="pres">
      <dgm:prSet presAssocID="{EF125D4C-EDC8-4E76-8932-0952CC8DC540}" presName="horz1" presStyleCnt="0"/>
      <dgm:spPr/>
    </dgm:pt>
    <dgm:pt modelId="{ABCC133A-4162-2F41-A38F-7ACD94E2D487}" type="pres">
      <dgm:prSet presAssocID="{EF125D4C-EDC8-4E76-8932-0952CC8DC540}" presName="tx1" presStyleLbl="revTx" presStyleIdx="1" presStyleCnt="5"/>
      <dgm:spPr/>
      <dgm:t>
        <a:bodyPr/>
        <a:lstStyle/>
        <a:p>
          <a:endParaRPr lang="el-GR"/>
        </a:p>
      </dgm:t>
    </dgm:pt>
    <dgm:pt modelId="{BDFD68C4-1803-DA49-A477-2D585147E886}" type="pres">
      <dgm:prSet presAssocID="{EF125D4C-EDC8-4E76-8932-0952CC8DC540}" presName="vert1" presStyleCnt="0"/>
      <dgm:spPr/>
    </dgm:pt>
    <dgm:pt modelId="{9D1C755C-2203-3546-9193-804E470A81D3}" type="pres">
      <dgm:prSet presAssocID="{0088CF27-7162-4D7D-9A3C-094687A318DC}" presName="thickLine" presStyleLbl="alignNode1" presStyleIdx="2" presStyleCnt="5"/>
      <dgm:spPr/>
    </dgm:pt>
    <dgm:pt modelId="{501F06D1-B8EF-A64A-8121-96961D516C82}" type="pres">
      <dgm:prSet presAssocID="{0088CF27-7162-4D7D-9A3C-094687A318DC}" presName="horz1" presStyleCnt="0"/>
      <dgm:spPr/>
    </dgm:pt>
    <dgm:pt modelId="{249D37DF-0BCF-7749-B22B-59FAFB7D4031}" type="pres">
      <dgm:prSet presAssocID="{0088CF27-7162-4D7D-9A3C-094687A318DC}" presName="tx1" presStyleLbl="revTx" presStyleIdx="2" presStyleCnt="5"/>
      <dgm:spPr/>
      <dgm:t>
        <a:bodyPr/>
        <a:lstStyle/>
        <a:p>
          <a:endParaRPr lang="el-GR"/>
        </a:p>
      </dgm:t>
    </dgm:pt>
    <dgm:pt modelId="{BC727F11-1FE1-FF40-AE63-FFE4602E6C83}" type="pres">
      <dgm:prSet presAssocID="{0088CF27-7162-4D7D-9A3C-094687A318DC}" presName="vert1" presStyleCnt="0"/>
      <dgm:spPr/>
    </dgm:pt>
    <dgm:pt modelId="{5B7F45B9-A54A-B747-86C7-8977D067A9B7}" type="pres">
      <dgm:prSet presAssocID="{E09E17FD-9A42-4FAB-A8E4-369BA0935DB9}" presName="thickLine" presStyleLbl="alignNode1" presStyleIdx="3" presStyleCnt="5"/>
      <dgm:spPr/>
    </dgm:pt>
    <dgm:pt modelId="{D9C74241-3C04-1E4C-93EF-F0AF81F0C30D}" type="pres">
      <dgm:prSet presAssocID="{E09E17FD-9A42-4FAB-A8E4-369BA0935DB9}" presName="horz1" presStyleCnt="0"/>
      <dgm:spPr/>
    </dgm:pt>
    <dgm:pt modelId="{4D6FEFAA-50F2-C342-90AF-DCADDC5EF0D6}" type="pres">
      <dgm:prSet presAssocID="{E09E17FD-9A42-4FAB-A8E4-369BA0935DB9}" presName="tx1" presStyleLbl="revTx" presStyleIdx="3" presStyleCnt="5"/>
      <dgm:spPr/>
      <dgm:t>
        <a:bodyPr/>
        <a:lstStyle/>
        <a:p>
          <a:endParaRPr lang="el-GR"/>
        </a:p>
      </dgm:t>
    </dgm:pt>
    <dgm:pt modelId="{76DEE8D1-90BE-434F-B0F9-87FBE48F15B7}" type="pres">
      <dgm:prSet presAssocID="{E09E17FD-9A42-4FAB-A8E4-369BA0935DB9}" presName="vert1" presStyleCnt="0"/>
      <dgm:spPr/>
    </dgm:pt>
    <dgm:pt modelId="{02DF2566-D928-FB41-AFCF-D79E45C2C030}" type="pres">
      <dgm:prSet presAssocID="{9A3AB315-9D47-455C-B1FD-26666FB0742D}" presName="thickLine" presStyleLbl="alignNode1" presStyleIdx="4" presStyleCnt="5"/>
      <dgm:spPr/>
    </dgm:pt>
    <dgm:pt modelId="{8178C49A-322B-C645-AA75-50F850C4F135}" type="pres">
      <dgm:prSet presAssocID="{9A3AB315-9D47-455C-B1FD-26666FB0742D}" presName="horz1" presStyleCnt="0"/>
      <dgm:spPr/>
    </dgm:pt>
    <dgm:pt modelId="{704034A5-6D7D-0341-94DA-D7CB17FB2785}" type="pres">
      <dgm:prSet presAssocID="{9A3AB315-9D47-455C-B1FD-26666FB0742D}" presName="tx1" presStyleLbl="revTx" presStyleIdx="4" presStyleCnt="5"/>
      <dgm:spPr/>
      <dgm:t>
        <a:bodyPr/>
        <a:lstStyle/>
        <a:p>
          <a:endParaRPr lang="el-GR"/>
        </a:p>
      </dgm:t>
    </dgm:pt>
    <dgm:pt modelId="{5D467835-2CAC-6F4F-810F-EFBDDB3DEF6E}" type="pres">
      <dgm:prSet presAssocID="{9A3AB315-9D47-455C-B1FD-26666FB0742D}" presName="vert1" presStyleCnt="0"/>
      <dgm:spPr/>
    </dgm:pt>
  </dgm:ptLst>
  <dgm:cxnLst>
    <dgm:cxn modelId="{895B4FF6-5378-F547-B98A-4E5A6F1085B8}" type="presOf" srcId="{7838D2F2-02DF-4C67-9042-FB26D4227405}" destId="{140EEF3B-E8E5-2446-B588-1AA19117B965}" srcOrd="0" destOrd="0" presId="urn:microsoft.com/office/officeart/2008/layout/LinedList"/>
    <dgm:cxn modelId="{D9566A3E-DA9B-7647-B8EA-A4BED980AFB1}" type="presOf" srcId="{9A3AB315-9D47-455C-B1FD-26666FB0742D}" destId="{704034A5-6D7D-0341-94DA-D7CB17FB2785}" srcOrd="0" destOrd="0" presId="urn:microsoft.com/office/officeart/2008/layout/LinedList"/>
    <dgm:cxn modelId="{D6F3E001-4D9C-4FD9-ABD6-67D6FEE017CA}" srcId="{335B2BC2-76DC-42C1-8107-F9D45E9B4331}" destId="{0088CF27-7162-4D7D-9A3C-094687A318DC}" srcOrd="2" destOrd="0" parTransId="{C133578C-2A91-4A1B-93CC-FB0B67BD1626}" sibTransId="{AE5B9EAE-D61A-412D-A280-E34130DA8DF1}"/>
    <dgm:cxn modelId="{D89DD57D-5C2D-4A6F-A583-8AD2EA6D1CBB}" srcId="{335B2BC2-76DC-42C1-8107-F9D45E9B4331}" destId="{7838D2F2-02DF-4C67-9042-FB26D4227405}" srcOrd="0" destOrd="0" parTransId="{922AE0E2-0BD8-4D82-92DD-867CE661023C}" sibTransId="{E78C7A82-746A-4B07-9BB5-6DC0A3EAFA61}"/>
    <dgm:cxn modelId="{5FF0C9B1-5B93-44CD-856D-B304F893F050}" srcId="{335B2BC2-76DC-42C1-8107-F9D45E9B4331}" destId="{9A3AB315-9D47-455C-B1FD-26666FB0742D}" srcOrd="4" destOrd="0" parTransId="{A74D60EC-3132-4BA8-BFB9-D581C6972A09}" sibTransId="{21822577-1E90-4BD5-96EF-931A91F99052}"/>
    <dgm:cxn modelId="{783531DE-295D-F94A-9FDF-A7A9D259C2CB}" type="presOf" srcId="{E09E17FD-9A42-4FAB-A8E4-369BA0935DB9}" destId="{4D6FEFAA-50F2-C342-90AF-DCADDC5EF0D6}" srcOrd="0" destOrd="0" presId="urn:microsoft.com/office/officeart/2008/layout/LinedList"/>
    <dgm:cxn modelId="{63095481-1106-E649-9CE2-7AFF958F4037}" type="presOf" srcId="{EF125D4C-EDC8-4E76-8932-0952CC8DC540}" destId="{ABCC133A-4162-2F41-A38F-7ACD94E2D487}" srcOrd="0" destOrd="0" presId="urn:microsoft.com/office/officeart/2008/layout/LinedList"/>
    <dgm:cxn modelId="{DDAFF905-23B6-BA47-9B75-EA156DA09412}" type="presOf" srcId="{0088CF27-7162-4D7D-9A3C-094687A318DC}" destId="{249D37DF-0BCF-7749-B22B-59FAFB7D4031}" srcOrd="0" destOrd="0" presId="urn:microsoft.com/office/officeart/2008/layout/LinedList"/>
    <dgm:cxn modelId="{76B2AB5B-5EA9-43DC-A85C-91771E4D6D69}" srcId="{335B2BC2-76DC-42C1-8107-F9D45E9B4331}" destId="{EF125D4C-EDC8-4E76-8932-0952CC8DC540}" srcOrd="1" destOrd="0" parTransId="{065F054E-513D-4333-B0A9-915DF7EDD360}" sibTransId="{35BF08F7-4373-45C5-99F5-700B42ECA17D}"/>
    <dgm:cxn modelId="{C88810B3-CEB2-4083-8F73-2F9894050AB2}" srcId="{335B2BC2-76DC-42C1-8107-F9D45E9B4331}" destId="{E09E17FD-9A42-4FAB-A8E4-369BA0935DB9}" srcOrd="3" destOrd="0" parTransId="{D8FDC164-6CDF-4772-ABDE-104894602BE8}" sibTransId="{8A84C149-5113-40DA-93AF-6CE504F70190}"/>
    <dgm:cxn modelId="{A6C1D7FD-C223-CE45-91B7-824F025673E1}" type="presOf" srcId="{335B2BC2-76DC-42C1-8107-F9D45E9B4331}" destId="{464DCF64-33E7-324C-AFD7-CD789EAF18A6}" srcOrd="0" destOrd="0" presId="urn:microsoft.com/office/officeart/2008/layout/LinedList"/>
    <dgm:cxn modelId="{73F0AD16-D015-E241-9326-5356DB43055B}" type="presParOf" srcId="{464DCF64-33E7-324C-AFD7-CD789EAF18A6}" destId="{5E361B60-E3C4-5C4B-88CA-4BED11228ECE}" srcOrd="0" destOrd="0" presId="urn:microsoft.com/office/officeart/2008/layout/LinedList"/>
    <dgm:cxn modelId="{BEA4DD75-792E-CD47-B433-64A227E8C04F}" type="presParOf" srcId="{464DCF64-33E7-324C-AFD7-CD789EAF18A6}" destId="{13778D2E-5771-094E-8A1D-667C6DD9F77E}" srcOrd="1" destOrd="0" presId="urn:microsoft.com/office/officeart/2008/layout/LinedList"/>
    <dgm:cxn modelId="{05DE3B7D-0022-A74C-A177-1A02F66AFAC1}" type="presParOf" srcId="{13778D2E-5771-094E-8A1D-667C6DD9F77E}" destId="{140EEF3B-E8E5-2446-B588-1AA19117B965}" srcOrd="0" destOrd="0" presId="urn:microsoft.com/office/officeart/2008/layout/LinedList"/>
    <dgm:cxn modelId="{DF55E3EF-9AA4-724A-996E-288073D263B2}" type="presParOf" srcId="{13778D2E-5771-094E-8A1D-667C6DD9F77E}" destId="{3940D6E9-1B7D-6B4A-8FD5-B83DB94A25DE}" srcOrd="1" destOrd="0" presId="urn:microsoft.com/office/officeart/2008/layout/LinedList"/>
    <dgm:cxn modelId="{88A10672-3D55-9247-88D3-D149658A79F2}" type="presParOf" srcId="{464DCF64-33E7-324C-AFD7-CD789EAF18A6}" destId="{4DBBB208-06CF-5844-BDBA-D0858D36EB7F}" srcOrd="2" destOrd="0" presId="urn:microsoft.com/office/officeart/2008/layout/LinedList"/>
    <dgm:cxn modelId="{449939D5-DD55-4D4A-BF06-D40608F06EA7}" type="presParOf" srcId="{464DCF64-33E7-324C-AFD7-CD789EAF18A6}" destId="{671C08ED-7A20-3D4D-8228-160550A2530B}" srcOrd="3" destOrd="0" presId="urn:microsoft.com/office/officeart/2008/layout/LinedList"/>
    <dgm:cxn modelId="{204A8023-696A-B546-BADD-B365BC6FB1D3}" type="presParOf" srcId="{671C08ED-7A20-3D4D-8228-160550A2530B}" destId="{ABCC133A-4162-2F41-A38F-7ACD94E2D487}" srcOrd="0" destOrd="0" presId="urn:microsoft.com/office/officeart/2008/layout/LinedList"/>
    <dgm:cxn modelId="{FC1B9611-5D9B-3448-8316-0532ABDA6FB5}" type="presParOf" srcId="{671C08ED-7A20-3D4D-8228-160550A2530B}" destId="{BDFD68C4-1803-DA49-A477-2D585147E886}" srcOrd="1" destOrd="0" presId="urn:microsoft.com/office/officeart/2008/layout/LinedList"/>
    <dgm:cxn modelId="{D2946CDC-42D4-D241-88C5-AEB0814C8D6C}" type="presParOf" srcId="{464DCF64-33E7-324C-AFD7-CD789EAF18A6}" destId="{9D1C755C-2203-3546-9193-804E470A81D3}" srcOrd="4" destOrd="0" presId="urn:microsoft.com/office/officeart/2008/layout/LinedList"/>
    <dgm:cxn modelId="{520166E2-5F60-8844-B829-586424705082}" type="presParOf" srcId="{464DCF64-33E7-324C-AFD7-CD789EAF18A6}" destId="{501F06D1-B8EF-A64A-8121-96961D516C82}" srcOrd="5" destOrd="0" presId="urn:microsoft.com/office/officeart/2008/layout/LinedList"/>
    <dgm:cxn modelId="{7DF9B35A-376F-9948-B250-A40076473F35}" type="presParOf" srcId="{501F06D1-B8EF-A64A-8121-96961D516C82}" destId="{249D37DF-0BCF-7749-B22B-59FAFB7D4031}" srcOrd="0" destOrd="0" presId="urn:microsoft.com/office/officeart/2008/layout/LinedList"/>
    <dgm:cxn modelId="{1873C7FE-01EA-BF4F-8486-708D10E01D45}" type="presParOf" srcId="{501F06D1-B8EF-A64A-8121-96961D516C82}" destId="{BC727F11-1FE1-FF40-AE63-FFE4602E6C83}" srcOrd="1" destOrd="0" presId="urn:microsoft.com/office/officeart/2008/layout/LinedList"/>
    <dgm:cxn modelId="{A625A5B3-42F1-A240-A353-A17B3F0E1E04}" type="presParOf" srcId="{464DCF64-33E7-324C-AFD7-CD789EAF18A6}" destId="{5B7F45B9-A54A-B747-86C7-8977D067A9B7}" srcOrd="6" destOrd="0" presId="urn:microsoft.com/office/officeart/2008/layout/LinedList"/>
    <dgm:cxn modelId="{A264A1D2-C6B5-7A43-9D6E-D5EFF5B356B4}" type="presParOf" srcId="{464DCF64-33E7-324C-AFD7-CD789EAF18A6}" destId="{D9C74241-3C04-1E4C-93EF-F0AF81F0C30D}" srcOrd="7" destOrd="0" presId="urn:microsoft.com/office/officeart/2008/layout/LinedList"/>
    <dgm:cxn modelId="{2CB68D90-2F0F-B24E-A4BA-B8734686733D}" type="presParOf" srcId="{D9C74241-3C04-1E4C-93EF-F0AF81F0C30D}" destId="{4D6FEFAA-50F2-C342-90AF-DCADDC5EF0D6}" srcOrd="0" destOrd="0" presId="urn:microsoft.com/office/officeart/2008/layout/LinedList"/>
    <dgm:cxn modelId="{74C57BB8-61A5-AC4A-A354-DC6ED6D5E07E}" type="presParOf" srcId="{D9C74241-3C04-1E4C-93EF-F0AF81F0C30D}" destId="{76DEE8D1-90BE-434F-B0F9-87FBE48F15B7}" srcOrd="1" destOrd="0" presId="urn:microsoft.com/office/officeart/2008/layout/LinedList"/>
    <dgm:cxn modelId="{4676418B-E039-BA46-9F77-726F3EDE113B}" type="presParOf" srcId="{464DCF64-33E7-324C-AFD7-CD789EAF18A6}" destId="{02DF2566-D928-FB41-AFCF-D79E45C2C030}" srcOrd="8" destOrd="0" presId="urn:microsoft.com/office/officeart/2008/layout/LinedList"/>
    <dgm:cxn modelId="{1694C74C-FE3F-824F-BADF-03FF4C757746}" type="presParOf" srcId="{464DCF64-33E7-324C-AFD7-CD789EAF18A6}" destId="{8178C49A-322B-C645-AA75-50F850C4F135}" srcOrd="9" destOrd="0" presId="urn:microsoft.com/office/officeart/2008/layout/LinedList"/>
    <dgm:cxn modelId="{808B5CE8-DD86-164A-AE58-06E705CF2C58}" type="presParOf" srcId="{8178C49A-322B-C645-AA75-50F850C4F135}" destId="{704034A5-6D7D-0341-94DA-D7CB17FB2785}" srcOrd="0" destOrd="0" presId="urn:microsoft.com/office/officeart/2008/layout/LinedList"/>
    <dgm:cxn modelId="{6511895D-06AA-014E-8B72-A316B2541096}" type="presParOf" srcId="{8178C49A-322B-C645-AA75-50F850C4F135}" destId="{5D467835-2CAC-6F4F-810F-EFBDDB3DEF6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A4D796-9D64-4049-BC8B-5000E5FABC18}"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078F8B14-46E7-4F91-B309-5E806A667C5E}">
      <dgm:prSet/>
      <dgm:spPr/>
      <dgm:t>
        <a:bodyPr/>
        <a:lstStyle/>
        <a:p>
          <a:r>
            <a:rPr lang="en-US"/>
            <a:t>Approval of candidates for residency programmes</a:t>
          </a:r>
        </a:p>
      </dgm:t>
    </dgm:pt>
    <dgm:pt modelId="{31939849-04F2-49F2-816B-405CC2DE8F28}" type="parTrans" cxnId="{264C4C08-4B26-4945-ADBB-52DC193ED8A9}">
      <dgm:prSet/>
      <dgm:spPr/>
      <dgm:t>
        <a:bodyPr/>
        <a:lstStyle/>
        <a:p>
          <a:endParaRPr lang="en-US"/>
        </a:p>
      </dgm:t>
    </dgm:pt>
    <dgm:pt modelId="{B1568991-56C6-4FAC-A25C-686CE331DADE}" type="sibTrans" cxnId="{264C4C08-4B26-4945-ADBB-52DC193ED8A9}">
      <dgm:prSet/>
      <dgm:spPr/>
      <dgm:t>
        <a:bodyPr/>
        <a:lstStyle/>
        <a:p>
          <a:endParaRPr lang="en-US"/>
        </a:p>
      </dgm:t>
    </dgm:pt>
    <dgm:pt modelId="{912CCA05-C600-442E-A5D5-D53F5930D6C5}">
      <dgm:prSet/>
      <dgm:spPr/>
      <dgm:t>
        <a:bodyPr/>
        <a:lstStyle/>
        <a:p>
          <a:r>
            <a:rPr lang="en-US"/>
            <a:t>Annual documentation of residents</a:t>
          </a:r>
        </a:p>
      </dgm:t>
    </dgm:pt>
    <dgm:pt modelId="{C9356BF3-1FA1-49EC-8968-253E96D67B0E}" type="parTrans" cxnId="{100205DE-8C21-4CA5-B5EF-C4D22FC4FB4C}">
      <dgm:prSet/>
      <dgm:spPr/>
      <dgm:t>
        <a:bodyPr/>
        <a:lstStyle/>
        <a:p>
          <a:endParaRPr lang="en-US"/>
        </a:p>
      </dgm:t>
    </dgm:pt>
    <dgm:pt modelId="{BDBAA674-AC80-4589-9978-5B81E311EC6E}" type="sibTrans" cxnId="{100205DE-8C21-4CA5-B5EF-C4D22FC4FB4C}">
      <dgm:prSet/>
      <dgm:spPr/>
      <dgm:t>
        <a:bodyPr/>
        <a:lstStyle/>
        <a:p>
          <a:endParaRPr lang="en-US"/>
        </a:p>
      </dgm:t>
    </dgm:pt>
    <dgm:pt modelId="{CB4F80E9-1A64-4684-8D71-B2F792299741}">
      <dgm:prSet/>
      <dgm:spPr/>
      <dgm:t>
        <a:bodyPr/>
        <a:lstStyle/>
        <a:p>
          <a:r>
            <a:rPr lang="en-US"/>
            <a:t>Approval of residents for exam admission</a:t>
          </a:r>
        </a:p>
      </dgm:t>
    </dgm:pt>
    <dgm:pt modelId="{492ECE8E-6FBC-4482-AFD6-235E0BE47462}" type="parTrans" cxnId="{1E6EED3F-DFC8-4ABF-93F2-F7CC304E0279}">
      <dgm:prSet/>
      <dgm:spPr/>
      <dgm:t>
        <a:bodyPr/>
        <a:lstStyle/>
        <a:p>
          <a:endParaRPr lang="en-US"/>
        </a:p>
      </dgm:t>
    </dgm:pt>
    <dgm:pt modelId="{F0CAAE3F-577F-40FC-B292-102DB67552AB}" type="sibTrans" cxnId="{1E6EED3F-DFC8-4ABF-93F2-F7CC304E0279}">
      <dgm:prSet/>
      <dgm:spPr/>
      <dgm:t>
        <a:bodyPr/>
        <a:lstStyle/>
        <a:p>
          <a:endParaRPr lang="en-US"/>
        </a:p>
      </dgm:t>
    </dgm:pt>
    <dgm:pt modelId="{C570D6C6-71F2-49A0-BB5E-19CEEEACEA31}">
      <dgm:prSet/>
      <dgm:spPr/>
      <dgm:t>
        <a:bodyPr/>
        <a:lstStyle/>
        <a:p>
          <a:r>
            <a:rPr lang="en-US"/>
            <a:t>Approval of diplomates for reaccreditation</a:t>
          </a:r>
        </a:p>
      </dgm:t>
    </dgm:pt>
    <dgm:pt modelId="{7A999DB1-51DA-418D-A8C0-C516EB8E9B45}" type="parTrans" cxnId="{9E3B37EC-099D-47D5-A771-830CA2DD0CF9}">
      <dgm:prSet/>
      <dgm:spPr/>
      <dgm:t>
        <a:bodyPr/>
        <a:lstStyle/>
        <a:p>
          <a:endParaRPr lang="en-US"/>
        </a:p>
      </dgm:t>
    </dgm:pt>
    <dgm:pt modelId="{75833018-D33D-4101-9671-300DEC673FC1}" type="sibTrans" cxnId="{9E3B37EC-099D-47D5-A771-830CA2DD0CF9}">
      <dgm:prSet/>
      <dgm:spPr/>
      <dgm:t>
        <a:bodyPr/>
        <a:lstStyle/>
        <a:p>
          <a:endParaRPr lang="en-US"/>
        </a:p>
      </dgm:t>
    </dgm:pt>
    <dgm:pt modelId="{DF15450A-5E69-4758-AD4B-96138CC6C0A2}">
      <dgm:prSet/>
      <dgm:spPr/>
      <dgm:t>
        <a:bodyPr/>
        <a:lstStyle/>
        <a:p>
          <a:r>
            <a:rPr lang="en-US"/>
            <a:t>Review credentials of non-ECVCP specialists applying for ECVCP status</a:t>
          </a:r>
        </a:p>
      </dgm:t>
    </dgm:pt>
    <dgm:pt modelId="{8DE9D44E-30AB-4C81-B231-320C1A82F6AC}" type="parTrans" cxnId="{B05137CD-D740-4B1C-B45A-75FB2B0BB2AD}">
      <dgm:prSet/>
      <dgm:spPr/>
      <dgm:t>
        <a:bodyPr/>
        <a:lstStyle/>
        <a:p>
          <a:endParaRPr lang="en-US"/>
        </a:p>
      </dgm:t>
    </dgm:pt>
    <dgm:pt modelId="{E5A82C25-2A9C-4AEC-9C33-8F662B693091}" type="sibTrans" cxnId="{B05137CD-D740-4B1C-B45A-75FB2B0BB2AD}">
      <dgm:prSet/>
      <dgm:spPr/>
      <dgm:t>
        <a:bodyPr/>
        <a:lstStyle/>
        <a:p>
          <a:endParaRPr lang="en-US"/>
        </a:p>
      </dgm:t>
    </dgm:pt>
    <dgm:pt modelId="{96371F93-847D-334C-8D6B-89A0F4269A2A}" type="pres">
      <dgm:prSet presAssocID="{29A4D796-9D64-4049-BC8B-5000E5FABC18}" presName="vert0" presStyleCnt="0">
        <dgm:presLayoutVars>
          <dgm:dir/>
          <dgm:animOne val="branch"/>
          <dgm:animLvl val="lvl"/>
        </dgm:presLayoutVars>
      </dgm:prSet>
      <dgm:spPr/>
      <dgm:t>
        <a:bodyPr/>
        <a:lstStyle/>
        <a:p>
          <a:endParaRPr lang="el-GR"/>
        </a:p>
      </dgm:t>
    </dgm:pt>
    <dgm:pt modelId="{4DABA042-D52E-AA4D-BC3C-CC05509070E7}" type="pres">
      <dgm:prSet presAssocID="{078F8B14-46E7-4F91-B309-5E806A667C5E}" presName="thickLine" presStyleLbl="alignNode1" presStyleIdx="0" presStyleCnt="5"/>
      <dgm:spPr/>
    </dgm:pt>
    <dgm:pt modelId="{CFA022C6-29B0-374B-B07F-4325878005C5}" type="pres">
      <dgm:prSet presAssocID="{078F8B14-46E7-4F91-B309-5E806A667C5E}" presName="horz1" presStyleCnt="0"/>
      <dgm:spPr/>
    </dgm:pt>
    <dgm:pt modelId="{32392EE9-FB0C-9341-AB00-7C41ACF8F156}" type="pres">
      <dgm:prSet presAssocID="{078F8B14-46E7-4F91-B309-5E806A667C5E}" presName="tx1" presStyleLbl="revTx" presStyleIdx="0" presStyleCnt="5"/>
      <dgm:spPr/>
      <dgm:t>
        <a:bodyPr/>
        <a:lstStyle/>
        <a:p>
          <a:endParaRPr lang="el-GR"/>
        </a:p>
      </dgm:t>
    </dgm:pt>
    <dgm:pt modelId="{7D797509-0658-AA45-9B9F-EE201650224C}" type="pres">
      <dgm:prSet presAssocID="{078F8B14-46E7-4F91-B309-5E806A667C5E}" presName="vert1" presStyleCnt="0"/>
      <dgm:spPr/>
    </dgm:pt>
    <dgm:pt modelId="{51E54B8E-7D5B-8446-B301-B34BCDC34254}" type="pres">
      <dgm:prSet presAssocID="{912CCA05-C600-442E-A5D5-D53F5930D6C5}" presName="thickLine" presStyleLbl="alignNode1" presStyleIdx="1" presStyleCnt="5"/>
      <dgm:spPr/>
    </dgm:pt>
    <dgm:pt modelId="{E17E963F-8ECE-9A40-94EE-11A583B1BB8F}" type="pres">
      <dgm:prSet presAssocID="{912CCA05-C600-442E-A5D5-D53F5930D6C5}" presName="horz1" presStyleCnt="0"/>
      <dgm:spPr/>
    </dgm:pt>
    <dgm:pt modelId="{B595BF91-AA37-B94D-9B56-45517920E0E3}" type="pres">
      <dgm:prSet presAssocID="{912CCA05-C600-442E-A5D5-D53F5930D6C5}" presName="tx1" presStyleLbl="revTx" presStyleIdx="1" presStyleCnt="5"/>
      <dgm:spPr/>
      <dgm:t>
        <a:bodyPr/>
        <a:lstStyle/>
        <a:p>
          <a:endParaRPr lang="el-GR"/>
        </a:p>
      </dgm:t>
    </dgm:pt>
    <dgm:pt modelId="{E38ABACB-081F-4B4A-8E15-1BB274C92E0B}" type="pres">
      <dgm:prSet presAssocID="{912CCA05-C600-442E-A5D5-D53F5930D6C5}" presName="vert1" presStyleCnt="0"/>
      <dgm:spPr/>
    </dgm:pt>
    <dgm:pt modelId="{A83B782F-F313-6345-A6F7-7A9B3A1EBCD9}" type="pres">
      <dgm:prSet presAssocID="{CB4F80E9-1A64-4684-8D71-B2F792299741}" presName="thickLine" presStyleLbl="alignNode1" presStyleIdx="2" presStyleCnt="5"/>
      <dgm:spPr/>
    </dgm:pt>
    <dgm:pt modelId="{4FA99D83-03B1-9C4D-B890-A392CE8988CF}" type="pres">
      <dgm:prSet presAssocID="{CB4F80E9-1A64-4684-8D71-B2F792299741}" presName="horz1" presStyleCnt="0"/>
      <dgm:spPr/>
    </dgm:pt>
    <dgm:pt modelId="{D049CDB0-B334-7D45-9BDF-4A8F1C955D35}" type="pres">
      <dgm:prSet presAssocID="{CB4F80E9-1A64-4684-8D71-B2F792299741}" presName="tx1" presStyleLbl="revTx" presStyleIdx="2" presStyleCnt="5"/>
      <dgm:spPr/>
      <dgm:t>
        <a:bodyPr/>
        <a:lstStyle/>
        <a:p>
          <a:endParaRPr lang="el-GR"/>
        </a:p>
      </dgm:t>
    </dgm:pt>
    <dgm:pt modelId="{05E602C4-6B39-D543-A1F5-A3100B82C36C}" type="pres">
      <dgm:prSet presAssocID="{CB4F80E9-1A64-4684-8D71-B2F792299741}" presName="vert1" presStyleCnt="0"/>
      <dgm:spPr/>
    </dgm:pt>
    <dgm:pt modelId="{57352CA1-DDD8-D645-95BE-19F4FB7CE593}" type="pres">
      <dgm:prSet presAssocID="{C570D6C6-71F2-49A0-BB5E-19CEEEACEA31}" presName="thickLine" presStyleLbl="alignNode1" presStyleIdx="3" presStyleCnt="5"/>
      <dgm:spPr/>
    </dgm:pt>
    <dgm:pt modelId="{A01990DE-EEED-9E4E-ADF0-A6301639D1D2}" type="pres">
      <dgm:prSet presAssocID="{C570D6C6-71F2-49A0-BB5E-19CEEEACEA31}" presName="horz1" presStyleCnt="0"/>
      <dgm:spPr/>
    </dgm:pt>
    <dgm:pt modelId="{6A13BC29-D40D-E94D-B788-0269F05398AB}" type="pres">
      <dgm:prSet presAssocID="{C570D6C6-71F2-49A0-BB5E-19CEEEACEA31}" presName="tx1" presStyleLbl="revTx" presStyleIdx="3" presStyleCnt="5"/>
      <dgm:spPr/>
      <dgm:t>
        <a:bodyPr/>
        <a:lstStyle/>
        <a:p>
          <a:endParaRPr lang="el-GR"/>
        </a:p>
      </dgm:t>
    </dgm:pt>
    <dgm:pt modelId="{D86CA5D2-7A37-5543-9D32-8FC18230F8D5}" type="pres">
      <dgm:prSet presAssocID="{C570D6C6-71F2-49A0-BB5E-19CEEEACEA31}" presName="vert1" presStyleCnt="0"/>
      <dgm:spPr/>
    </dgm:pt>
    <dgm:pt modelId="{7C31146A-1986-4148-9719-D470131D1EDE}" type="pres">
      <dgm:prSet presAssocID="{DF15450A-5E69-4758-AD4B-96138CC6C0A2}" presName="thickLine" presStyleLbl="alignNode1" presStyleIdx="4" presStyleCnt="5"/>
      <dgm:spPr/>
    </dgm:pt>
    <dgm:pt modelId="{31873608-B52C-3647-9141-43D6D3CA2726}" type="pres">
      <dgm:prSet presAssocID="{DF15450A-5E69-4758-AD4B-96138CC6C0A2}" presName="horz1" presStyleCnt="0"/>
      <dgm:spPr/>
    </dgm:pt>
    <dgm:pt modelId="{94CF3BE0-FABE-0B44-A629-D7DC76DBBC2D}" type="pres">
      <dgm:prSet presAssocID="{DF15450A-5E69-4758-AD4B-96138CC6C0A2}" presName="tx1" presStyleLbl="revTx" presStyleIdx="4" presStyleCnt="5"/>
      <dgm:spPr/>
      <dgm:t>
        <a:bodyPr/>
        <a:lstStyle/>
        <a:p>
          <a:endParaRPr lang="el-GR"/>
        </a:p>
      </dgm:t>
    </dgm:pt>
    <dgm:pt modelId="{C6001671-6A11-EB42-8280-A6061BBF034B}" type="pres">
      <dgm:prSet presAssocID="{DF15450A-5E69-4758-AD4B-96138CC6C0A2}" presName="vert1" presStyleCnt="0"/>
      <dgm:spPr/>
    </dgm:pt>
  </dgm:ptLst>
  <dgm:cxnLst>
    <dgm:cxn modelId="{B05137CD-D740-4B1C-B45A-75FB2B0BB2AD}" srcId="{29A4D796-9D64-4049-BC8B-5000E5FABC18}" destId="{DF15450A-5E69-4758-AD4B-96138CC6C0A2}" srcOrd="4" destOrd="0" parTransId="{8DE9D44E-30AB-4C81-B231-320C1A82F6AC}" sibTransId="{E5A82C25-2A9C-4AEC-9C33-8F662B693091}"/>
    <dgm:cxn modelId="{13FD9E3B-2173-FE45-906B-51EB5EF862B4}" type="presOf" srcId="{078F8B14-46E7-4F91-B309-5E806A667C5E}" destId="{32392EE9-FB0C-9341-AB00-7C41ACF8F156}" srcOrd="0" destOrd="0" presId="urn:microsoft.com/office/officeart/2008/layout/LinedList"/>
    <dgm:cxn modelId="{9E3B37EC-099D-47D5-A771-830CA2DD0CF9}" srcId="{29A4D796-9D64-4049-BC8B-5000E5FABC18}" destId="{C570D6C6-71F2-49A0-BB5E-19CEEEACEA31}" srcOrd="3" destOrd="0" parTransId="{7A999DB1-51DA-418D-A8C0-C516EB8E9B45}" sibTransId="{75833018-D33D-4101-9671-300DEC673FC1}"/>
    <dgm:cxn modelId="{1E6EED3F-DFC8-4ABF-93F2-F7CC304E0279}" srcId="{29A4D796-9D64-4049-BC8B-5000E5FABC18}" destId="{CB4F80E9-1A64-4684-8D71-B2F792299741}" srcOrd="2" destOrd="0" parTransId="{492ECE8E-6FBC-4482-AFD6-235E0BE47462}" sibTransId="{F0CAAE3F-577F-40FC-B292-102DB67552AB}"/>
    <dgm:cxn modelId="{100205DE-8C21-4CA5-B5EF-C4D22FC4FB4C}" srcId="{29A4D796-9D64-4049-BC8B-5000E5FABC18}" destId="{912CCA05-C600-442E-A5D5-D53F5930D6C5}" srcOrd="1" destOrd="0" parTransId="{C9356BF3-1FA1-49EC-8968-253E96D67B0E}" sibTransId="{BDBAA674-AC80-4589-9978-5B81E311EC6E}"/>
    <dgm:cxn modelId="{440D0CE3-9272-E249-A611-227B73A27DA3}" type="presOf" srcId="{912CCA05-C600-442E-A5D5-D53F5930D6C5}" destId="{B595BF91-AA37-B94D-9B56-45517920E0E3}" srcOrd="0" destOrd="0" presId="urn:microsoft.com/office/officeart/2008/layout/LinedList"/>
    <dgm:cxn modelId="{C33CC767-6AC9-B34F-8728-A0A09A87F492}" type="presOf" srcId="{C570D6C6-71F2-49A0-BB5E-19CEEEACEA31}" destId="{6A13BC29-D40D-E94D-B788-0269F05398AB}" srcOrd="0" destOrd="0" presId="urn:microsoft.com/office/officeart/2008/layout/LinedList"/>
    <dgm:cxn modelId="{DEE0F941-0092-7C49-9F34-B2ED626D8616}" type="presOf" srcId="{CB4F80E9-1A64-4684-8D71-B2F792299741}" destId="{D049CDB0-B334-7D45-9BDF-4A8F1C955D35}" srcOrd="0" destOrd="0" presId="urn:microsoft.com/office/officeart/2008/layout/LinedList"/>
    <dgm:cxn modelId="{264C4C08-4B26-4945-ADBB-52DC193ED8A9}" srcId="{29A4D796-9D64-4049-BC8B-5000E5FABC18}" destId="{078F8B14-46E7-4F91-B309-5E806A667C5E}" srcOrd="0" destOrd="0" parTransId="{31939849-04F2-49F2-816B-405CC2DE8F28}" sibTransId="{B1568991-56C6-4FAC-A25C-686CE331DADE}"/>
    <dgm:cxn modelId="{3F5C6BA4-6083-9A4F-AF1B-C9986BB64DC2}" type="presOf" srcId="{DF15450A-5E69-4758-AD4B-96138CC6C0A2}" destId="{94CF3BE0-FABE-0B44-A629-D7DC76DBBC2D}" srcOrd="0" destOrd="0" presId="urn:microsoft.com/office/officeart/2008/layout/LinedList"/>
    <dgm:cxn modelId="{1A4E7524-2178-0D4A-B896-B7B642F3DAE3}" type="presOf" srcId="{29A4D796-9D64-4049-BC8B-5000E5FABC18}" destId="{96371F93-847D-334C-8D6B-89A0F4269A2A}" srcOrd="0" destOrd="0" presId="urn:microsoft.com/office/officeart/2008/layout/LinedList"/>
    <dgm:cxn modelId="{51F10145-1AE6-4943-A5D2-6D9A06CE9807}" type="presParOf" srcId="{96371F93-847D-334C-8D6B-89A0F4269A2A}" destId="{4DABA042-D52E-AA4D-BC3C-CC05509070E7}" srcOrd="0" destOrd="0" presId="urn:microsoft.com/office/officeart/2008/layout/LinedList"/>
    <dgm:cxn modelId="{3DAB06A7-0AF8-7147-8B21-D19CF669B4BB}" type="presParOf" srcId="{96371F93-847D-334C-8D6B-89A0F4269A2A}" destId="{CFA022C6-29B0-374B-B07F-4325878005C5}" srcOrd="1" destOrd="0" presId="urn:microsoft.com/office/officeart/2008/layout/LinedList"/>
    <dgm:cxn modelId="{F09E84C2-7117-D445-B7ED-280BFF135575}" type="presParOf" srcId="{CFA022C6-29B0-374B-B07F-4325878005C5}" destId="{32392EE9-FB0C-9341-AB00-7C41ACF8F156}" srcOrd="0" destOrd="0" presId="urn:microsoft.com/office/officeart/2008/layout/LinedList"/>
    <dgm:cxn modelId="{FE8F0303-652A-424B-B0B8-A62EA4B486DF}" type="presParOf" srcId="{CFA022C6-29B0-374B-B07F-4325878005C5}" destId="{7D797509-0658-AA45-9B9F-EE201650224C}" srcOrd="1" destOrd="0" presId="urn:microsoft.com/office/officeart/2008/layout/LinedList"/>
    <dgm:cxn modelId="{E93F7BBA-83BE-1C45-8AFD-A95D0834E66F}" type="presParOf" srcId="{96371F93-847D-334C-8D6B-89A0F4269A2A}" destId="{51E54B8E-7D5B-8446-B301-B34BCDC34254}" srcOrd="2" destOrd="0" presId="urn:microsoft.com/office/officeart/2008/layout/LinedList"/>
    <dgm:cxn modelId="{32CCA83A-8198-3641-9A27-FD32964B83B5}" type="presParOf" srcId="{96371F93-847D-334C-8D6B-89A0F4269A2A}" destId="{E17E963F-8ECE-9A40-94EE-11A583B1BB8F}" srcOrd="3" destOrd="0" presId="urn:microsoft.com/office/officeart/2008/layout/LinedList"/>
    <dgm:cxn modelId="{2F7C2530-A2EE-8E40-B201-6566F84528DE}" type="presParOf" srcId="{E17E963F-8ECE-9A40-94EE-11A583B1BB8F}" destId="{B595BF91-AA37-B94D-9B56-45517920E0E3}" srcOrd="0" destOrd="0" presId="urn:microsoft.com/office/officeart/2008/layout/LinedList"/>
    <dgm:cxn modelId="{7F1844B8-0657-2540-9EF3-8A01C61DA7B5}" type="presParOf" srcId="{E17E963F-8ECE-9A40-94EE-11A583B1BB8F}" destId="{E38ABACB-081F-4B4A-8E15-1BB274C92E0B}" srcOrd="1" destOrd="0" presId="urn:microsoft.com/office/officeart/2008/layout/LinedList"/>
    <dgm:cxn modelId="{4947587D-15BB-CD41-BF0D-EA7A280CE551}" type="presParOf" srcId="{96371F93-847D-334C-8D6B-89A0F4269A2A}" destId="{A83B782F-F313-6345-A6F7-7A9B3A1EBCD9}" srcOrd="4" destOrd="0" presId="urn:microsoft.com/office/officeart/2008/layout/LinedList"/>
    <dgm:cxn modelId="{9556325A-7DF0-424C-9DED-C6EE7738ADDD}" type="presParOf" srcId="{96371F93-847D-334C-8D6B-89A0F4269A2A}" destId="{4FA99D83-03B1-9C4D-B890-A392CE8988CF}" srcOrd="5" destOrd="0" presId="urn:microsoft.com/office/officeart/2008/layout/LinedList"/>
    <dgm:cxn modelId="{98D32A7E-42E3-2B49-B75A-5DB285C25A63}" type="presParOf" srcId="{4FA99D83-03B1-9C4D-B890-A392CE8988CF}" destId="{D049CDB0-B334-7D45-9BDF-4A8F1C955D35}" srcOrd="0" destOrd="0" presId="urn:microsoft.com/office/officeart/2008/layout/LinedList"/>
    <dgm:cxn modelId="{E4FD4C42-B2DE-CA42-A965-1D7EEB82CFA9}" type="presParOf" srcId="{4FA99D83-03B1-9C4D-B890-A392CE8988CF}" destId="{05E602C4-6B39-D543-A1F5-A3100B82C36C}" srcOrd="1" destOrd="0" presId="urn:microsoft.com/office/officeart/2008/layout/LinedList"/>
    <dgm:cxn modelId="{AEA83DD9-D24F-FF48-917F-9661CB0E1238}" type="presParOf" srcId="{96371F93-847D-334C-8D6B-89A0F4269A2A}" destId="{57352CA1-DDD8-D645-95BE-19F4FB7CE593}" srcOrd="6" destOrd="0" presId="urn:microsoft.com/office/officeart/2008/layout/LinedList"/>
    <dgm:cxn modelId="{B7B17771-DD91-6545-B153-934CAAFB0486}" type="presParOf" srcId="{96371F93-847D-334C-8D6B-89A0F4269A2A}" destId="{A01990DE-EEED-9E4E-ADF0-A6301639D1D2}" srcOrd="7" destOrd="0" presId="urn:microsoft.com/office/officeart/2008/layout/LinedList"/>
    <dgm:cxn modelId="{BB51A954-9B6D-044C-AF93-AE6A03059A6A}" type="presParOf" srcId="{A01990DE-EEED-9E4E-ADF0-A6301639D1D2}" destId="{6A13BC29-D40D-E94D-B788-0269F05398AB}" srcOrd="0" destOrd="0" presId="urn:microsoft.com/office/officeart/2008/layout/LinedList"/>
    <dgm:cxn modelId="{7EEB0DEB-F9D0-F34A-9FC6-CC4408EB76BA}" type="presParOf" srcId="{A01990DE-EEED-9E4E-ADF0-A6301639D1D2}" destId="{D86CA5D2-7A37-5543-9D32-8FC18230F8D5}" srcOrd="1" destOrd="0" presId="urn:microsoft.com/office/officeart/2008/layout/LinedList"/>
    <dgm:cxn modelId="{A3D7CBFE-B19F-5846-89B0-50F8107445DB}" type="presParOf" srcId="{96371F93-847D-334C-8D6B-89A0F4269A2A}" destId="{7C31146A-1986-4148-9719-D470131D1EDE}" srcOrd="8" destOrd="0" presId="urn:microsoft.com/office/officeart/2008/layout/LinedList"/>
    <dgm:cxn modelId="{D400499E-3C21-1D44-A4BF-3D0376D6716A}" type="presParOf" srcId="{96371F93-847D-334C-8D6B-89A0F4269A2A}" destId="{31873608-B52C-3647-9141-43D6D3CA2726}" srcOrd="9" destOrd="0" presId="urn:microsoft.com/office/officeart/2008/layout/LinedList"/>
    <dgm:cxn modelId="{696204B8-0739-B943-8403-383A4DABB59C}" type="presParOf" srcId="{31873608-B52C-3647-9141-43D6D3CA2726}" destId="{94CF3BE0-FABE-0B44-A629-D7DC76DBBC2D}" srcOrd="0" destOrd="0" presId="urn:microsoft.com/office/officeart/2008/layout/LinedList"/>
    <dgm:cxn modelId="{B45D12CE-E854-3247-98E7-F9ED061383D5}" type="presParOf" srcId="{31873608-B52C-3647-9141-43D6D3CA2726}" destId="{C6001671-6A11-EB42-8280-A6061BBF034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143FA0-F447-4FB4-B421-D0FE4B28FC3D}"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6ADFE69-3176-4E72-9326-03CCD40D77DF}">
      <dgm:prSet custT="1"/>
      <dgm:spPr/>
      <dgm:t>
        <a:bodyPr/>
        <a:lstStyle/>
        <a:p>
          <a:pPr>
            <a:defRPr cap="all"/>
          </a:pPr>
          <a:r>
            <a:rPr lang="en-US" sz="2000" dirty="0"/>
            <a:t>Most current residents submitting logs and report on time </a:t>
          </a:r>
          <a:r>
            <a:rPr lang="en-US" sz="2000" dirty="0">
              <a:sym typeface="Wingdings" panose="05000000000000000000" pitchFamily="2" charset="2"/>
            </a:rPr>
            <a:t></a:t>
          </a:r>
          <a:endParaRPr lang="en-US" sz="2000" dirty="0"/>
        </a:p>
      </dgm:t>
    </dgm:pt>
    <dgm:pt modelId="{AE1922F1-F330-44F8-8D50-5F1F32555ABE}" type="parTrans" cxnId="{B2EFCCDC-ED29-46FF-A487-B9B9450B043D}">
      <dgm:prSet/>
      <dgm:spPr/>
      <dgm:t>
        <a:bodyPr/>
        <a:lstStyle/>
        <a:p>
          <a:endParaRPr lang="en-US"/>
        </a:p>
      </dgm:t>
    </dgm:pt>
    <dgm:pt modelId="{7BC277F5-3832-47F6-9374-9F2BAB0460E3}" type="sibTrans" cxnId="{B2EFCCDC-ED29-46FF-A487-B9B9450B043D}">
      <dgm:prSet/>
      <dgm:spPr/>
      <dgm:t>
        <a:bodyPr/>
        <a:lstStyle/>
        <a:p>
          <a:endParaRPr lang="en-US"/>
        </a:p>
      </dgm:t>
    </dgm:pt>
    <dgm:pt modelId="{6DD75556-703F-4BAA-928E-BB32A0E26307}">
      <dgm:prSet/>
      <dgm:spPr/>
      <dgm:t>
        <a:bodyPr/>
        <a:lstStyle/>
        <a:p>
          <a:pPr>
            <a:defRPr cap="all"/>
          </a:pPr>
          <a:r>
            <a:rPr lang="en-US" dirty="0"/>
            <a:t>About15 per year</a:t>
          </a:r>
        </a:p>
      </dgm:t>
    </dgm:pt>
    <dgm:pt modelId="{752D03D2-537E-4DC4-8382-26435369182F}" type="parTrans" cxnId="{66E3FC42-B5BD-422C-A8BC-E47706E4C970}">
      <dgm:prSet/>
      <dgm:spPr/>
      <dgm:t>
        <a:bodyPr/>
        <a:lstStyle/>
        <a:p>
          <a:endParaRPr lang="en-US"/>
        </a:p>
      </dgm:t>
    </dgm:pt>
    <dgm:pt modelId="{2443BE73-493F-4A8E-9DAC-99BAF56BF86D}" type="sibTrans" cxnId="{66E3FC42-B5BD-422C-A8BC-E47706E4C970}">
      <dgm:prSet/>
      <dgm:spPr/>
      <dgm:t>
        <a:bodyPr/>
        <a:lstStyle/>
        <a:p>
          <a:endParaRPr lang="en-US"/>
        </a:p>
      </dgm:t>
    </dgm:pt>
    <dgm:pt modelId="{976030B9-0241-49FF-AA3B-17F41F06C1FF}">
      <dgm:prSet/>
      <dgm:spPr/>
      <dgm:t>
        <a:bodyPr/>
        <a:lstStyle/>
        <a:p>
          <a:pPr>
            <a:defRPr cap="all"/>
          </a:pPr>
          <a:r>
            <a:rPr lang="en-US" dirty="0"/>
            <a:t>Requests were sent for three late submissions - complied</a:t>
          </a:r>
        </a:p>
      </dgm:t>
    </dgm:pt>
    <dgm:pt modelId="{FD73AEFA-03F1-4A4D-8530-5100F15CC40E}" type="parTrans" cxnId="{EC8D386C-13B1-41B0-9423-E45A3493DD87}">
      <dgm:prSet/>
      <dgm:spPr/>
      <dgm:t>
        <a:bodyPr/>
        <a:lstStyle/>
        <a:p>
          <a:endParaRPr lang="en-US"/>
        </a:p>
      </dgm:t>
    </dgm:pt>
    <dgm:pt modelId="{98858676-676F-471F-9A4B-F73AE62ECCC3}" type="sibTrans" cxnId="{EC8D386C-13B1-41B0-9423-E45A3493DD87}">
      <dgm:prSet/>
      <dgm:spPr/>
      <dgm:t>
        <a:bodyPr/>
        <a:lstStyle/>
        <a:p>
          <a:endParaRPr lang="en-US"/>
        </a:p>
      </dgm:t>
    </dgm:pt>
    <dgm:pt modelId="{CD0DF961-9EA1-4DC2-9C1D-9CD6FDF8BF76}" type="pres">
      <dgm:prSet presAssocID="{B3143FA0-F447-4FB4-B421-D0FE4B28FC3D}" presName="root" presStyleCnt="0">
        <dgm:presLayoutVars>
          <dgm:dir/>
          <dgm:resizeHandles val="exact"/>
        </dgm:presLayoutVars>
      </dgm:prSet>
      <dgm:spPr/>
      <dgm:t>
        <a:bodyPr/>
        <a:lstStyle/>
        <a:p>
          <a:endParaRPr lang="el-GR"/>
        </a:p>
      </dgm:t>
    </dgm:pt>
    <dgm:pt modelId="{49258224-305C-41B8-86D8-9461DDA21A21}" type="pres">
      <dgm:prSet presAssocID="{56ADFE69-3176-4E72-9326-03CCD40D77DF}" presName="compNode" presStyleCnt="0"/>
      <dgm:spPr/>
    </dgm:pt>
    <dgm:pt modelId="{40168665-77A1-4392-A146-3713B742472D}" type="pres">
      <dgm:prSet presAssocID="{56ADFE69-3176-4E72-9326-03CCD40D77DF}" presName="iconBgRect" presStyleLbl="bgShp" presStyleIdx="0" presStyleCnt="3"/>
      <dgm:spPr/>
    </dgm:pt>
    <dgm:pt modelId="{CBC1BF6B-69D4-4698-A42B-FCC9E40BE078}" type="pres">
      <dgm:prSet presAssocID="{56ADFE69-3176-4E72-9326-03CCD40D77DF}"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l-GR"/>
        </a:p>
      </dgm:t>
      <dgm:extLst>
        <a:ext uri="{E40237B7-FDA0-4F09-8148-C483321AD2D9}">
          <dgm14:cNvPr xmlns:dgm14="http://schemas.microsoft.com/office/drawing/2010/diagram" id="0" name="" descr="Check List"/>
        </a:ext>
      </dgm:extLst>
    </dgm:pt>
    <dgm:pt modelId="{7E0A938E-A068-4388-AB8F-BFBDDFCFF6DB}" type="pres">
      <dgm:prSet presAssocID="{56ADFE69-3176-4E72-9326-03CCD40D77DF}" presName="spaceRect" presStyleCnt="0"/>
      <dgm:spPr/>
    </dgm:pt>
    <dgm:pt modelId="{71EDE500-670B-4712-84D0-A3C13547DEB5}" type="pres">
      <dgm:prSet presAssocID="{56ADFE69-3176-4E72-9326-03CCD40D77DF}" presName="textRect" presStyleLbl="revTx" presStyleIdx="0" presStyleCnt="3">
        <dgm:presLayoutVars>
          <dgm:chMax val="1"/>
          <dgm:chPref val="1"/>
        </dgm:presLayoutVars>
      </dgm:prSet>
      <dgm:spPr/>
      <dgm:t>
        <a:bodyPr/>
        <a:lstStyle/>
        <a:p>
          <a:endParaRPr lang="el-GR"/>
        </a:p>
      </dgm:t>
    </dgm:pt>
    <dgm:pt modelId="{A9795F45-09B5-48F0-8271-C1C96FF81361}" type="pres">
      <dgm:prSet presAssocID="{7BC277F5-3832-47F6-9374-9F2BAB0460E3}" presName="sibTrans" presStyleCnt="0"/>
      <dgm:spPr/>
    </dgm:pt>
    <dgm:pt modelId="{E669722A-2E13-4A07-8F43-BC9BA0E4D9D3}" type="pres">
      <dgm:prSet presAssocID="{6DD75556-703F-4BAA-928E-BB32A0E26307}" presName="compNode" presStyleCnt="0"/>
      <dgm:spPr/>
    </dgm:pt>
    <dgm:pt modelId="{D614ABB5-60C9-4897-AE30-9D75F9ADD12E}" type="pres">
      <dgm:prSet presAssocID="{6DD75556-703F-4BAA-928E-BB32A0E26307}" presName="iconBgRect" presStyleLbl="bgShp" presStyleIdx="1" presStyleCnt="3"/>
      <dgm:spPr/>
    </dgm:pt>
    <dgm:pt modelId="{883E46B9-FECD-44E6-B83E-A1BAE316F207}" type="pres">
      <dgm:prSet presAssocID="{6DD75556-703F-4BAA-928E-BB32A0E26307}"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l-GR"/>
        </a:p>
      </dgm:t>
      <dgm:extLst>
        <a:ext uri="{E40237B7-FDA0-4F09-8148-C483321AD2D9}">
          <dgm14:cNvPr xmlns:dgm14="http://schemas.microsoft.com/office/drawing/2010/diagram" id="0" name="" descr="Dragon Dance"/>
        </a:ext>
      </dgm:extLst>
    </dgm:pt>
    <dgm:pt modelId="{EA1D02AD-7207-4CE1-B09D-658131934E8D}" type="pres">
      <dgm:prSet presAssocID="{6DD75556-703F-4BAA-928E-BB32A0E26307}" presName="spaceRect" presStyleCnt="0"/>
      <dgm:spPr/>
    </dgm:pt>
    <dgm:pt modelId="{B4128572-4BB0-4F08-9DA5-3CA51E7B2533}" type="pres">
      <dgm:prSet presAssocID="{6DD75556-703F-4BAA-928E-BB32A0E26307}" presName="textRect" presStyleLbl="revTx" presStyleIdx="1" presStyleCnt="3">
        <dgm:presLayoutVars>
          <dgm:chMax val="1"/>
          <dgm:chPref val="1"/>
        </dgm:presLayoutVars>
      </dgm:prSet>
      <dgm:spPr/>
      <dgm:t>
        <a:bodyPr/>
        <a:lstStyle/>
        <a:p>
          <a:endParaRPr lang="el-GR"/>
        </a:p>
      </dgm:t>
    </dgm:pt>
    <dgm:pt modelId="{8601A14B-F49E-4112-A2EF-1E61AF62641D}" type="pres">
      <dgm:prSet presAssocID="{2443BE73-493F-4A8E-9DAC-99BAF56BF86D}" presName="sibTrans" presStyleCnt="0"/>
      <dgm:spPr/>
    </dgm:pt>
    <dgm:pt modelId="{20EC5425-3844-43B5-B204-8774A63ADF47}" type="pres">
      <dgm:prSet presAssocID="{976030B9-0241-49FF-AA3B-17F41F06C1FF}" presName="compNode" presStyleCnt="0"/>
      <dgm:spPr/>
    </dgm:pt>
    <dgm:pt modelId="{24CAC896-E265-4B56-AE76-85D70557E05A}" type="pres">
      <dgm:prSet presAssocID="{976030B9-0241-49FF-AA3B-17F41F06C1FF}" presName="iconBgRect" presStyleLbl="bgShp" presStyleIdx="2" presStyleCnt="3"/>
      <dgm:spPr/>
    </dgm:pt>
    <dgm:pt modelId="{37A3DB24-FEE2-46A7-8F7C-79CAE3A9EF5A}" type="pres">
      <dgm:prSet presAssocID="{976030B9-0241-49FF-AA3B-17F41F06C1FF}"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l-GR"/>
        </a:p>
      </dgm:t>
      <dgm:extLst>
        <a:ext uri="{E40237B7-FDA0-4F09-8148-C483321AD2D9}">
          <dgm14:cNvPr xmlns:dgm14="http://schemas.microsoft.com/office/drawing/2010/diagram" id="0" name="" descr="Open envelope"/>
        </a:ext>
      </dgm:extLst>
    </dgm:pt>
    <dgm:pt modelId="{DEC82E8B-E3AF-444E-9ECB-895EE2B48361}" type="pres">
      <dgm:prSet presAssocID="{976030B9-0241-49FF-AA3B-17F41F06C1FF}" presName="spaceRect" presStyleCnt="0"/>
      <dgm:spPr/>
    </dgm:pt>
    <dgm:pt modelId="{78630A10-866F-4249-B27D-741E1305D048}" type="pres">
      <dgm:prSet presAssocID="{976030B9-0241-49FF-AA3B-17F41F06C1FF}" presName="textRect" presStyleLbl="revTx" presStyleIdx="2" presStyleCnt="3">
        <dgm:presLayoutVars>
          <dgm:chMax val="1"/>
          <dgm:chPref val="1"/>
        </dgm:presLayoutVars>
      </dgm:prSet>
      <dgm:spPr/>
      <dgm:t>
        <a:bodyPr/>
        <a:lstStyle/>
        <a:p>
          <a:endParaRPr lang="el-GR"/>
        </a:p>
      </dgm:t>
    </dgm:pt>
  </dgm:ptLst>
  <dgm:cxnLst>
    <dgm:cxn modelId="{25E8FBD7-38D1-4F24-B315-AAFC99E2C7EF}" type="presOf" srcId="{976030B9-0241-49FF-AA3B-17F41F06C1FF}" destId="{78630A10-866F-4249-B27D-741E1305D048}" srcOrd="0" destOrd="0" presId="urn:microsoft.com/office/officeart/2018/5/layout/IconCircleLabelList"/>
    <dgm:cxn modelId="{EC8D386C-13B1-41B0-9423-E45A3493DD87}" srcId="{B3143FA0-F447-4FB4-B421-D0FE4B28FC3D}" destId="{976030B9-0241-49FF-AA3B-17F41F06C1FF}" srcOrd="2" destOrd="0" parTransId="{FD73AEFA-03F1-4A4D-8530-5100F15CC40E}" sibTransId="{98858676-676F-471F-9A4B-F73AE62ECCC3}"/>
    <dgm:cxn modelId="{DCECD3FF-89A2-495F-B936-D33117869340}" type="presOf" srcId="{56ADFE69-3176-4E72-9326-03CCD40D77DF}" destId="{71EDE500-670B-4712-84D0-A3C13547DEB5}" srcOrd="0" destOrd="0" presId="urn:microsoft.com/office/officeart/2018/5/layout/IconCircleLabelList"/>
    <dgm:cxn modelId="{C852DB84-7ED9-417D-AD5E-B9EAA8C7C0F1}" type="presOf" srcId="{6DD75556-703F-4BAA-928E-BB32A0E26307}" destId="{B4128572-4BB0-4F08-9DA5-3CA51E7B2533}" srcOrd="0" destOrd="0" presId="urn:microsoft.com/office/officeart/2018/5/layout/IconCircleLabelList"/>
    <dgm:cxn modelId="{6AFF71F6-93BA-4AB7-9966-E23CAD1DA03E}" type="presOf" srcId="{B3143FA0-F447-4FB4-B421-D0FE4B28FC3D}" destId="{CD0DF961-9EA1-4DC2-9C1D-9CD6FDF8BF76}" srcOrd="0" destOrd="0" presId="urn:microsoft.com/office/officeart/2018/5/layout/IconCircleLabelList"/>
    <dgm:cxn modelId="{B2EFCCDC-ED29-46FF-A487-B9B9450B043D}" srcId="{B3143FA0-F447-4FB4-B421-D0FE4B28FC3D}" destId="{56ADFE69-3176-4E72-9326-03CCD40D77DF}" srcOrd="0" destOrd="0" parTransId="{AE1922F1-F330-44F8-8D50-5F1F32555ABE}" sibTransId="{7BC277F5-3832-47F6-9374-9F2BAB0460E3}"/>
    <dgm:cxn modelId="{66E3FC42-B5BD-422C-A8BC-E47706E4C970}" srcId="{B3143FA0-F447-4FB4-B421-D0FE4B28FC3D}" destId="{6DD75556-703F-4BAA-928E-BB32A0E26307}" srcOrd="1" destOrd="0" parTransId="{752D03D2-537E-4DC4-8382-26435369182F}" sibTransId="{2443BE73-493F-4A8E-9DAC-99BAF56BF86D}"/>
    <dgm:cxn modelId="{D142E313-0175-42AB-A58B-57E52F9A5383}" type="presParOf" srcId="{CD0DF961-9EA1-4DC2-9C1D-9CD6FDF8BF76}" destId="{49258224-305C-41B8-86D8-9461DDA21A21}" srcOrd="0" destOrd="0" presId="urn:microsoft.com/office/officeart/2018/5/layout/IconCircleLabelList"/>
    <dgm:cxn modelId="{D7A97028-0231-442F-8C43-D377F23AEEEC}" type="presParOf" srcId="{49258224-305C-41B8-86D8-9461DDA21A21}" destId="{40168665-77A1-4392-A146-3713B742472D}" srcOrd="0" destOrd="0" presId="urn:microsoft.com/office/officeart/2018/5/layout/IconCircleLabelList"/>
    <dgm:cxn modelId="{B772F9CF-5AB1-4E6A-AA0F-4333C1E7A1D9}" type="presParOf" srcId="{49258224-305C-41B8-86D8-9461DDA21A21}" destId="{CBC1BF6B-69D4-4698-A42B-FCC9E40BE078}" srcOrd="1" destOrd="0" presId="urn:microsoft.com/office/officeart/2018/5/layout/IconCircleLabelList"/>
    <dgm:cxn modelId="{C0737F0F-EAA9-430B-87E1-B432F1567FA4}" type="presParOf" srcId="{49258224-305C-41B8-86D8-9461DDA21A21}" destId="{7E0A938E-A068-4388-AB8F-BFBDDFCFF6DB}" srcOrd="2" destOrd="0" presId="urn:microsoft.com/office/officeart/2018/5/layout/IconCircleLabelList"/>
    <dgm:cxn modelId="{F146322C-D4E6-4736-A9EF-85B7DC227A8B}" type="presParOf" srcId="{49258224-305C-41B8-86D8-9461DDA21A21}" destId="{71EDE500-670B-4712-84D0-A3C13547DEB5}" srcOrd="3" destOrd="0" presId="urn:microsoft.com/office/officeart/2018/5/layout/IconCircleLabelList"/>
    <dgm:cxn modelId="{FF7C1B44-9902-421B-9E71-CFCCF41EC333}" type="presParOf" srcId="{CD0DF961-9EA1-4DC2-9C1D-9CD6FDF8BF76}" destId="{A9795F45-09B5-48F0-8271-C1C96FF81361}" srcOrd="1" destOrd="0" presId="urn:microsoft.com/office/officeart/2018/5/layout/IconCircleLabelList"/>
    <dgm:cxn modelId="{A453505F-45D7-4120-9B5E-327DAE2334F5}" type="presParOf" srcId="{CD0DF961-9EA1-4DC2-9C1D-9CD6FDF8BF76}" destId="{E669722A-2E13-4A07-8F43-BC9BA0E4D9D3}" srcOrd="2" destOrd="0" presId="urn:microsoft.com/office/officeart/2018/5/layout/IconCircleLabelList"/>
    <dgm:cxn modelId="{238D4CD7-A1E3-4CFD-B5DF-EC750FF27227}" type="presParOf" srcId="{E669722A-2E13-4A07-8F43-BC9BA0E4D9D3}" destId="{D614ABB5-60C9-4897-AE30-9D75F9ADD12E}" srcOrd="0" destOrd="0" presId="urn:microsoft.com/office/officeart/2018/5/layout/IconCircleLabelList"/>
    <dgm:cxn modelId="{A916E7EB-E286-4ED7-A521-544A750E79DA}" type="presParOf" srcId="{E669722A-2E13-4A07-8F43-BC9BA0E4D9D3}" destId="{883E46B9-FECD-44E6-B83E-A1BAE316F207}" srcOrd="1" destOrd="0" presId="urn:microsoft.com/office/officeart/2018/5/layout/IconCircleLabelList"/>
    <dgm:cxn modelId="{AB8A047B-A7EE-4A45-80CB-1F0A048842E6}" type="presParOf" srcId="{E669722A-2E13-4A07-8F43-BC9BA0E4D9D3}" destId="{EA1D02AD-7207-4CE1-B09D-658131934E8D}" srcOrd="2" destOrd="0" presId="urn:microsoft.com/office/officeart/2018/5/layout/IconCircleLabelList"/>
    <dgm:cxn modelId="{67179A1F-0A5C-4342-A5A7-F351E76C7FCE}" type="presParOf" srcId="{E669722A-2E13-4A07-8F43-BC9BA0E4D9D3}" destId="{B4128572-4BB0-4F08-9DA5-3CA51E7B2533}" srcOrd="3" destOrd="0" presId="urn:microsoft.com/office/officeart/2018/5/layout/IconCircleLabelList"/>
    <dgm:cxn modelId="{7D718F21-CB48-4599-9FFC-CCF6F0BFE9AC}" type="presParOf" srcId="{CD0DF961-9EA1-4DC2-9C1D-9CD6FDF8BF76}" destId="{8601A14B-F49E-4112-A2EF-1E61AF62641D}" srcOrd="3" destOrd="0" presId="urn:microsoft.com/office/officeart/2018/5/layout/IconCircleLabelList"/>
    <dgm:cxn modelId="{41A2D429-B194-416A-B305-833B7FDF4064}" type="presParOf" srcId="{CD0DF961-9EA1-4DC2-9C1D-9CD6FDF8BF76}" destId="{20EC5425-3844-43B5-B204-8774A63ADF47}" srcOrd="4" destOrd="0" presId="urn:microsoft.com/office/officeart/2018/5/layout/IconCircleLabelList"/>
    <dgm:cxn modelId="{ACA66B32-2619-4C79-9B37-54D6076D7BD4}" type="presParOf" srcId="{20EC5425-3844-43B5-B204-8774A63ADF47}" destId="{24CAC896-E265-4B56-AE76-85D70557E05A}" srcOrd="0" destOrd="0" presId="urn:microsoft.com/office/officeart/2018/5/layout/IconCircleLabelList"/>
    <dgm:cxn modelId="{07508970-F13C-4EF3-93FC-92DEABC9DBFC}" type="presParOf" srcId="{20EC5425-3844-43B5-B204-8774A63ADF47}" destId="{37A3DB24-FEE2-46A7-8F7C-79CAE3A9EF5A}" srcOrd="1" destOrd="0" presId="urn:microsoft.com/office/officeart/2018/5/layout/IconCircleLabelList"/>
    <dgm:cxn modelId="{2AA27693-FED8-411E-8772-CAD6F9BDE5E0}" type="presParOf" srcId="{20EC5425-3844-43B5-B204-8774A63ADF47}" destId="{DEC82E8B-E3AF-444E-9ECB-895EE2B48361}" srcOrd="2" destOrd="0" presId="urn:microsoft.com/office/officeart/2018/5/layout/IconCircleLabelList"/>
    <dgm:cxn modelId="{992AC27A-7C1B-4109-9FC9-924225759510}" type="presParOf" srcId="{20EC5425-3844-43B5-B204-8774A63ADF47}" destId="{78630A10-866F-4249-B27D-741E1305D048}"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A1EA0D-41E1-4AF5-830A-6C56357989A6}"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3B462D6C-AEF7-4B67-82DA-28841DD7E4D4}">
      <dgm:prSet/>
      <dgm:spPr/>
      <dgm:t>
        <a:bodyPr/>
        <a:lstStyle/>
        <a:p>
          <a:pPr>
            <a:defRPr cap="all"/>
          </a:pPr>
          <a:r>
            <a:rPr lang="en-US"/>
            <a:t>6 new applicants for 2019</a:t>
          </a:r>
        </a:p>
      </dgm:t>
    </dgm:pt>
    <dgm:pt modelId="{BC9D35FF-27DD-48CB-81A5-69D9E623018B}" type="parTrans" cxnId="{DF11C2E7-BAC4-42F9-8194-B11D276E558F}">
      <dgm:prSet/>
      <dgm:spPr/>
      <dgm:t>
        <a:bodyPr/>
        <a:lstStyle/>
        <a:p>
          <a:endParaRPr lang="en-US"/>
        </a:p>
      </dgm:t>
    </dgm:pt>
    <dgm:pt modelId="{F96E0057-6417-48F0-96CF-F14662270355}" type="sibTrans" cxnId="{DF11C2E7-BAC4-42F9-8194-B11D276E558F}">
      <dgm:prSet/>
      <dgm:spPr/>
      <dgm:t>
        <a:bodyPr/>
        <a:lstStyle/>
        <a:p>
          <a:endParaRPr lang="en-US"/>
        </a:p>
      </dgm:t>
    </dgm:pt>
    <dgm:pt modelId="{A27A5909-2E11-4D99-B184-F8B43AA2DC09}">
      <dgm:prSet/>
      <dgm:spPr/>
      <dgm:t>
        <a:bodyPr/>
        <a:lstStyle/>
        <a:p>
          <a:pPr>
            <a:defRPr cap="all"/>
          </a:pPr>
          <a:r>
            <a:rPr lang="en-US"/>
            <a:t>All accepted</a:t>
          </a:r>
        </a:p>
      </dgm:t>
    </dgm:pt>
    <dgm:pt modelId="{BD7DEBC8-3747-4772-8940-37613A12CFF9}" type="parTrans" cxnId="{C09DA4AF-05BC-484A-B0CF-5CA2D3709C3B}">
      <dgm:prSet/>
      <dgm:spPr/>
      <dgm:t>
        <a:bodyPr/>
        <a:lstStyle/>
        <a:p>
          <a:endParaRPr lang="en-US"/>
        </a:p>
      </dgm:t>
    </dgm:pt>
    <dgm:pt modelId="{0AAC650C-B60D-4E33-9312-03EC25AECD9C}" type="sibTrans" cxnId="{C09DA4AF-05BC-484A-B0CF-5CA2D3709C3B}">
      <dgm:prSet/>
      <dgm:spPr/>
      <dgm:t>
        <a:bodyPr/>
        <a:lstStyle/>
        <a:p>
          <a:endParaRPr lang="en-US"/>
        </a:p>
      </dgm:t>
    </dgm:pt>
    <dgm:pt modelId="{0BB8E603-938A-431F-B6AD-C5B8B486D52F}" type="pres">
      <dgm:prSet presAssocID="{3FA1EA0D-41E1-4AF5-830A-6C56357989A6}" presName="root" presStyleCnt="0">
        <dgm:presLayoutVars>
          <dgm:dir/>
          <dgm:resizeHandles val="exact"/>
        </dgm:presLayoutVars>
      </dgm:prSet>
      <dgm:spPr/>
      <dgm:t>
        <a:bodyPr/>
        <a:lstStyle/>
        <a:p>
          <a:endParaRPr lang="el-GR"/>
        </a:p>
      </dgm:t>
    </dgm:pt>
    <dgm:pt modelId="{FD167301-4C4F-4A2D-8065-9758FC26DC25}" type="pres">
      <dgm:prSet presAssocID="{3B462D6C-AEF7-4B67-82DA-28841DD7E4D4}" presName="compNode" presStyleCnt="0"/>
      <dgm:spPr/>
    </dgm:pt>
    <dgm:pt modelId="{BBE7E253-46BC-4810-94AF-C13B3CF16B2E}" type="pres">
      <dgm:prSet presAssocID="{3B462D6C-AEF7-4B67-82DA-28841DD7E4D4}" presName="iconBgRect" presStyleLbl="bgShp" presStyleIdx="0" presStyleCnt="2"/>
      <dgm:spPr/>
    </dgm:pt>
    <dgm:pt modelId="{EB30D65B-8FF8-4DD9-B22A-04B019C0D693}" type="pres">
      <dgm:prSet presAssocID="{3B462D6C-AEF7-4B67-82DA-28841DD7E4D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l-GR"/>
        </a:p>
      </dgm:t>
      <dgm:extLst>
        <a:ext uri="{E40237B7-FDA0-4F09-8148-C483321AD2D9}">
          <dgm14:cNvPr xmlns:dgm14="http://schemas.microsoft.com/office/drawing/2010/diagram" id="0" name="" descr="Money"/>
        </a:ext>
      </dgm:extLst>
    </dgm:pt>
    <dgm:pt modelId="{73818B30-D1AE-409B-A528-6FABFE78725D}" type="pres">
      <dgm:prSet presAssocID="{3B462D6C-AEF7-4B67-82DA-28841DD7E4D4}" presName="spaceRect" presStyleCnt="0"/>
      <dgm:spPr/>
    </dgm:pt>
    <dgm:pt modelId="{D1810AD6-F46E-4E1C-A242-7B4330FD6051}" type="pres">
      <dgm:prSet presAssocID="{3B462D6C-AEF7-4B67-82DA-28841DD7E4D4}" presName="textRect" presStyleLbl="revTx" presStyleIdx="0" presStyleCnt="2">
        <dgm:presLayoutVars>
          <dgm:chMax val="1"/>
          <dgm:chPref val="1"/>
        </dgm:presLayoutVars>
      </dgm:prSet>
      <dgm:spPr/>
      <dgm:t>
        <a:bodyPr/>
        <a:lstStyle/>
        <a:p>
          <a:endParaRPr lang="el-GR"/>
        </a:p>
      </dgm:t>
    </dgm:pt>
    <dgm:pt modelId="{68DF60F4-05C4-4A9D-894B-75A7EF49E1BE}" type="pres">
      <dgm:prSet presAssocID="{F96E0057-6417-48F0-96CF-F14662270355}" presName="sibTrans" presStyleCnt="0"/>
      <dgm:spPr/>
    </dgm:pt>
    <dgm:pt modelId="{90A71236-61AC-4D70-A70C-B8F95039A30F}" type="pres">
      <dgm:prSet presAssocID="{A27A5909-2E11-4D99-B184-F8B43AA2DC09}" presName="compNode" presStyleCnt="0"/>
      <dgm:spPr/>
    </dgm:pt>
    <dgm:pt modelId="{DEAC2C46-ED6F-413A-9EFE-7923E984C374}" type="pres">
      <dgm:prSet presAssocID="{A27A5909-2E11-4D99-B184-F8B43AA2DC09}" presName="iconBgRect" presStyleLbl="bgShp" presStyleIdx="1" presStyleCnt="2"/>
      <dgm:spPr/>
    </dgm:pt>
    <dgm:pt modelId="{2FF53D84-DAEE-4ABD-9E56-29237FEEFB05}" type="pres">
      <dgm:prSet presAssocID="{A27A5909-2E11-4D99-B184-F8B43AA2DC09}" presName="iconRect" presStyleLbl="node1" presStyleIdx="1" presStyleCnt="2"/>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l-GR"/>
        </a:p>
      </dgm:t>
      <dgm:extLst>
        <a:ext uri="{E40237B7-FDA0-4F09-8148-C483321AD2D9}">
          <dgm14:cNvPr xmlns:dgm14="http://schemas.microsoft.com/office/drawing/2010/diagram" id="0" name="" descr="Bank Check"/>
        </a:ext>
      </dgm:extLst>
    </dgm:pt>
    <dgm:pt modelId="{E0F922D3-44D7-4FEA-A5DA-CB8BDB47C256}" type="pres">
      <dgm:prSet presAssocID="{A27A5909-2E11-4D99-B184-F8B43AA2DC09}" presName="spaceRect" presStyleCnt="0"/>
      <dgm:spPr/>
    </dgm:pt>
    <dgm:pt modelId="{5A673643-41F9-4640-9BA0-BFFDF8CEAE81}" type="pres">
      <dgm:prSet presAssocID="{A27A5909-2E11-4D99-B184-F8B43AA2DC09}" presName="textRect" presStyleLbl="revTx" presStyleIdx="1" presStyleCnt="2">
        <dgm:presLayoutVars>
          <dgm:chMax val="1"/>
          <dgm:chPref val="1"/>
        </dgm:presLayoutVars>
      </dgm:prSet>
      <dgm:spPr/>
      <dgm:t>
        <a:bodyPr/>
        <a:lstStyle/>
        <a:p>
          <a:endParaRPr lang="el-GR"/>
        </a:p>
      </dgm:t>
    </dgm:pt>
  </dgm:ptLst>
  <dgm:cxnLst>
    <dgm:cxn modelId="{34034721-B639-4065-8BC2-A8D9BFDABF35}" type="presOf" srcId="{3FA1EA0D-41E1-4AF5-830A-6C56357989A6}" destId="{0BB8E603-938A-431F-B6AD-C5B8B486D52F}" srcOrd="0" destOrd="0" presId="urn:microsoft.com/office/officeart/2018/5/layout/IconCircleLabelList"/>
    <dgm:cxn modelId="{C09DA4AF-05BC-484A-B0CF-5CA2D3709C3B}" srcId="{3FA1EA0D-41E1-4AF5-830A-6C56357989A6}" destId="{A27A5909-2E11-4D99-B184-F8B43AA2DC09}" srcOrd="1" destOrd="0" parTransId="{BD7DEBC8-3747-4772-8940-37613A12CFF9}" sibTransId="{0AAC650C-B60D-4E33-9312-03EC25AECD9C}"/>
    <dgm:cxn modelId="{DF11C2E7-BAC4-42F9-8194-B11D276E558F}" srcId="{3FA1EA0D-41E1-4AF5-830A-6C56357989A6}" destId="{3B462D6C-AEF7-4B67-82DA-28841DD7E4D4}" srcOrd="0" destOrd="0" parTransId="{BC9D35FF-27DD-48CB-81A5-69D9E623018B}" sibTransId="{F96E0057-6417-48F0-96CF-F14662270355}"/>
    <dgm:cxn modelId="{42E2D06A-4FED-46EA-BB67-B51AEEB27145}" type="presOf" srcId="{A27A5909-2E11-4D99-B184-F8B43AA2DC09}" destId="{5A673643-41F9-4640-9BA0-BFFDF8CEAE81}" srcOrd="0" destOrd="0" presId="urn:microsoft.com/office/officeart/2018/5/layout/IconCircleLabelList"/>
    <dgm:cxn modelId="{2FB70A31-259C-4505-98C9-68BF5CCEB8C7}" type="presOf" srcId="{3B462D6C-AEF7-4B67-82DA-28841DD7E4D4}" destId="{D1810AD6-F46E-4E1C-A242-7B4330FD6051}" srcOrd="0" destOrd="0" presId="urn:microsoft.com/office/officeart/2018/5/layout/IconCircleLabelList"/>
    <dgm:cxn modelId="{1DDCEAE3-78DE-43D4-BFE4-4D8A903FF7CB}" type="presParOf" srcId="{0BB8E603-938A-431F-B6AD-C5B8B486D52F}" destId="{FD167301-4C4F-4A2D-8065-9758FC26DC25}" srcOrd="0" destOrd="0" presId="urn:microsoft.com/office/officeart/2018/5/layout/IconCircleLabelList"/>
    <dgm:cxn modelId="{77ADAA0A-2068-4667-98D4-1B5AF92BD6A4}" type="presParOf" srcId="{FD167301-4C4F-4A2D-8065-9758FC26DC25}" destId="{BBE7E253-46BC-4810-94AF-C13B3CF16B2E}" srcOrd="0" destOrd="0" presId="urn:microsoft.com/office/officeart/2018/5/layout/IconCircleLabelList"/>
    <dgm:cxn modelId="{97E032EE-DD63-4773-8262-990764BDE616}" type="presParOf" srcId="{FD167301-4C4F-4A2D-8065-9758FC26DC25}" destId="{EB30D65B-8FF8-4DD9-B22A-04B019C0D693}" srcOrd="1" destOrd="0" presId="urn:microsoft.com/office/officeart/2018/5/layout/IconCircleLabelList"/>
    <dgm:cxn modelId="{BE1AF275-DF9F-4EEC-A2AE-A7C198C221DE}" type="presParOf" srcId="{FD167301-4C4F-4A2D-8065-9758FC26DC25}" destId="{73818B30-D1AE-409B-A528-6FABFE78725D}" srcOrd="2" destOrd="0" presId="urn:microsoft.com/office/officeart/2018/5/layout/IconCircleLabelList"/>
    <dgm:cxn modelId="{7037B2FC-CAE8-4FA3-BDA3-6888120A439B}" type="presParOf" srcId="{FD167301-4C4F-4A2D-8065-9758FC26DC25}" destId="{D1810AD6-F46E-4E1C-A242-7B4330FD6051}" srcOrd="3" destOrd="0" presId="urn:microsoft.com/office/officeart/2018/5/layout/IconCircleLabelList"/>
    <dgm:cxn modelId="{BBDD0AC5-5F0F-4BA0-8EFB-D61D025367F4}" type="presParOf" srcId="{0BB8E603-938A-431F-B6AD-C5B8B486D52F}" destId="{68DF60F4-05C4-4A9D-894B-75A7EF49E1BE}" srcOrd="1" destOrd="0" presId="urn:microsoft.com/office/officeart/2018/5/layout/IconCircleLabelList"/>
    <dgm:cxn modelId="{93702D5E-3C77-4EAD-A9C0-622180F68274}" type="presParOf" srcId="{0BB8E603-938A-431F-B6AD-C5B8B486D52F}" destId="{90A71236-61AC-4D70-A70C-B8F95039A30F}" srcOrd="2" destOrd="0" presId="urn:microsoft.com/office/officeart/2018/5/layout/IconCircleLabelList"/>
    <dgm:cxn modelId="{888B643D-D122-4FD5-8946-735BBD2E068B}" type="presParOf" srcId="{90A71236-61AC-4D70-A70C-B8F95039A30F}" destId="{DEAC2C46-ED6F-413A-9EFE-7923E984C374}" srcOrd="0" destOrd="0" presId="urn:microsoft.com/office/officeart/2018/5/layout/IconCircleLabelList"/>
    <dgm:cxn modelId="{A760893B-F692-47D7-9E95-976022CB016A}" type="presParOf" srcId="{90A71236-61AC-4D70-A70C-B8F95039A30F}" destId="{2FF53D84-DAEE-4ABD-9E56-29237FEEFB05}" srcOrd="1" destOrd="0" presId="urn:microsoft.com/office/officeart/2018/5/layout/IconCircleLabelList"/>
    <dgm:cxn modelId="{2BA35EEA-6A71-4698-931B-035E0E4AC16B}" type="presParOf" srcId="{90A71236-61AC-4D70-A70C-B8F95039A30F}" destId="{E0F922D3-44D7-4FEA-A5DA-CB8BDB47C256}" srcOrd="2" destOrd="0" presId="urn:microsoft.com/office/officeart/2018/5/layout/IconCircleLabelList"/>
    <dgm:cxn modelId="{18AF21FC-EC16-46CD-8B3F-EB55662E0CE8}" type="presParOf" srcId="{90A71236-61AC-4D70-A70C-B8F95039A30F}" destId="{5A673643-41F9-4640-9BA0-BFFDF8CEAE8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B21CB8-9EA8-42F4-8008-BDD4E5B0C7EC}" type="doc">
      <dgm:prSet loTypeId="urn:microsoft.com/office/officeart/2005/8/layout/hList1" loCatId="list" qsTypeId="urn:microsoft.com/office/officeart/2005/8/quickstyle/simple4" qsCatId="simple" csTypeId="urn:microsoft.com/office/officeart/2005/8/colors/colorful2" csCatId="colorful" phldr="1"/>
      <dgm:spPr/>
      <dgm:t>
        <a:bodyPr/>
        <a:lstStyle/>
        <a:p>
          <a:endParaRPr lang="en-US"/>
        </a:p>
      </dgm:t>
    </dgm:pt>
    <dgm:pt modelId="{E8073F40-44DD-4B0A-94E7-A68411D69E4D}">
      <dgm:prSet/>
      <dgm:spPr/>
      <dgm:t>
        <a:bodyPr/>
        <a:lstStyle/>
        <a:p>
          <a:r>
            <a:rPr lang="en-US" dirty="0"/>
            <a:t>Present systems</a:t>
          </a:r>
        </a:p>
      </dgm:t>
    </dgm:pt>
    <dgm:pt modelId="{88C85480-5955-4ACF-AAF2-83CFCD8469F7}" type="parTrans" cxnId="{5A6D6806-D11D-4E27-91CB-0AAAEE385B82}">
      <dgm:prSet/>
      <dgm:spPr/>
      <dgm:t>
        <a:bodyPr/>
        <a:lstStyle/>
        <a:p>
          <a:endParaRPr lang="en-US"/>
        </a:p>
      </dgm:t>
    </dgm:pt>
    <dgm:pt modelId="{543AC01C-BD1F-4356-8827-88E2702EDB87}" type="sibTrans" cxnId="{5A6D6806-D11D-4E27-91CB-0AAAEE385B82}">
      <dgm:prSet/>
      <dgm:spPr/>
      <dgm:t>
        <a:bodyPr/>
        <a:lstStyle/>
        <a:p>
          <a:endParaRPr lang="en-US"/>
        </a:p>
      </dgm:t>
    </dgm:pt>
    <dgm:pt modelId="{A0620B72-513B-464A-98A7-F6291CB8474E}">
      <dgm:prSet/>
      <dgm:spPr/>
      <dgm:t>
        <a:bodyPr/>
        <a:lstStyle/>
        <a:p>
          <a:r>
            <a:rPr lang="en-US" dirty="0"/>
            <a:t>20 Qs compulsory, each Q gets 3 points, max 30 points</a:t>
          </a:r>
        </a:p>
      </dgm:t>
    </dgm:pt>
    <dgm:pt modelId="{9D132342-9B7A-44A1-BA31-2449AB4509AC}" type="parTrans" cxnId="{C2556AE8-6BCC-4F66-85D2-B5EFE9F6093F}">
      <dgm:prSet/>
      <dgm:spPr/>
      <dgm:t>
        <a:bodyPr/>
        <a:lstStyle/>
        <a:p>
          <a:endParaRPr lang="en-US"/>
        </a:p>
      </dgm:t>
    </dgm:pt>
    <dgm:pt modelId="{EB1DDE8A-FD59-401F-9E7E-D00A5D7D0234}" type="sibTrans" cxnId="{C2556AE8-6BCC-4F66-85D2-B5EFE9F6093F}">
      <dgm:prSet/>
      <dgm:spPr/>
      <dgm:t>
        <a:bodyPr/>
        <a:lstStyle/>
        <a:p>
          <a:endParaRPr lang="en-US"/>
        </a:p>
      </dgm:t>
    </dgm:pt>
    <dgm:pt modelId="{A9E41B90-5076-47F6-95F4-E7F822748911}">
      <dgm:prSet/>
      <dgm:spPr/>
      <dgm:t>
        <a:bodyPr/>
        <a:lstStyle/>
        <a:p>
          <a:r>
            <a:rPr lang="en-US" dirty="0"/>
            <a:t>New system (2020):</a:t>
          </a:r>
        </a:p>
      </dgm:t>
    </dgm:pt>
    <dgm:pt modelId="{17E66F26-6C6A-4A83-9DFE-074C61A06CE6}" type="parTrans" cxnId="{F571110D-5977-4BD3-8DE3-097C6755CDE8}">
      <dgm:prSet/>
      <dgm:spPr/>
      <dgm:t>
        <a:bodyPr/>
        <a:lstStyle/>
        <a:p>
          <a:endParaRPr lang="en-US"/>
        </a:p>
      </dgm:t>
    </dgm:pt>
    <dgm:pt modelId="{D000AAC9-4411-440D-8445-6E689116C6B5}" type="sibTrans" cxnId="{F571110D-5977-4BD3-8DE3-097C6755CDE8}">
      <dgm:prSet/>
      <dgm:spPr/>
      <dgm:t>
        <a:bodyPr/>
        <a:lstStyle/>
        <a:p>
          <a:endParaRPr lang="en-US"/>
        </a:p>
      </dgm:t>
    </dgm:pt>
    <dgm:pt modelId="{25B79508-B0C7-4D3E-A270-06D31AA0665A}">
      <dgm:prSet/>
      <dgm:spPr/>
      <dgm:t>
        <a:bodyPr/>
        <a:lstStyle/>
        <a:p>
          <a:r>
            <a:rPr lang="en-US" u="sng" dirty="0"/>
            <a:t>30 </a:t>
          </a:r>
          <a:r>
            <a:rPr lang="en-US" b="1" u="sng" dirty="0"/>
            <a:t>points</a:t>
          </a:r>
          <a:r>
            <a:rPr lang="en-US" u="sng" dirty="0"/>
            <a:t> worth of questions compulsory</a:t>
          </a:r>
          <a:endParaRPr lang="en-US" dirty="0"/>
        </a:p>
      </dgm:t>
    </dgm:pt>
    <dgm:pt modelId="{B3BBCBE2-15A4-43AB-9632-3D9B44078435}" type="parTrans" cxnId="{33F2DBA1-3D6B-49D4-B5FC-D6FFB5BB4937}">
      <dgm:prSet/>
      <dgm:spPr/>
      <dgm:t>
        <a:bodyPr/>
        <a:lstStyle/>
        <a:p>
          <a:endParaRPr lang="en-US"/>
        </a:p>
      </dgm:t>
    </dgm:pt>
    <dgm:pt modelId="{7CA84375-51C6-4808-9800-448604306E86}" type="sibTrans" cxnId="{33F2DBA1-3D6B-49D4-B5FC-D6FFB5BB4937}">
      <dgm:prSet/>
      <dgm:spPr/>
      <dgm:t>
        <a:bodyPr/>
        <a:lstStyle/>
        <a:p>
          <a:endParaRPr lang="en-US"/>
        </a:p>
      </dgm:t>
    </dgm:pt>
    <dgm:pt modelId="{08A7965C-4255-49BC-A378-8C413C769809}">
      <dgm:prSet/>
      <dgm:spPr/>
      <dgm:t>
        <a:bodyPr/>
        <a:lstStyle/>
        <a:p>
          <a:r>
            <a:rPr lang="en-US"/>
            <a:t>MCQ 1.5 points</a:t>
          </a:r>
        </a:p>
      </dgm:t>
    </dgm:pt>
    <dgm:pt modelId="{DF201105-317E-46CE-98EE-9B63356085E6}" type="parTrans" cxnId="{A71930A8-3C96-4432-9391-2898C5ABD076}">
      <dgm:prSet/>
      <dgm:spPr/>
      <dgm:t>
        <a:bodyPr/>
        <a:lstStyle/>
        <a:p>
          <a:endParaRPr lang="en-US"/>
        </a:p>
      </dgm:t>
    </dgm:pt>
    <dgm:pt modelId="{425FA7EB-AC29-4CC2-A9BB-20148B824C52}" type="sibTrans" cxnId="{A71930A8-3C96-4432-9391-2898C5ABD076}">
      <dgm:prSet/>
      <dgm:spPr/>
      <dgm:t>
        <a:bodyPr/>
        <a:lstStyle/>
        <a:p>
          <a:endParaRPr lang="en-US"/>
        </a:p>
      </dgm:t>
    </dgm:pt>
    <dgm:pt modelId="{F7378FFC-1DB9-46FA-A173-08989D7FBA27}">
      <dgm:prSet/>
      <dgm:spPr/>
      <dgm:t>
        <a:bodyPr/>
        <a:lstStyle/>
        <a:p>
          <a:r>
            <a:rPr lang="en-US" dirty="0" err="1"/>
            <a:t>Haem</a:t>
          </a:r>
          <a:r>
            <a:rPr lang="en-US" dirty="0"/>
            <a:t>/</a:t>
          </a:r>
          <a:r>
            <a:rPr lang="en-US" dirty="0" err="1"/>
            <a:t>cyto</a:t>
          </a:r>
          <a:r>
            <a:rPr lang="en-US" dirty="0"/>
            <a:t> slide, chem case or GP essay 7.5 points</a:t>
          </a:r>
        </a:p>
      </dgm:t>
    </dgm:pt>
    <dgm:pt modelId="{662716CC-307B-4030-BCC5-1AF64A589A38}" type="parTrans" cxnId="{AD4C5B95-8B24-4544-A775-79EB043AEEDD}">
      <dgm:prSet/>
      <dgm:spPr/>
      <dgm:t>
        <a:bodyPr/>
        <a:lstStyle/>
        <a:p>
          <a:endParaRPr lang="en-US"/>
        </a:p>
      </dgm:t>
    </dgm:pt>
    <dgm:pt modelId="{B9601725-5DE6-4221-AA0C-8C02345645D5}" type="sibTrans" cxnId="{AD4C5B95-8B24-4544-A775-79EB043AEEDD}">
      <dgm:prSet/>
      <dgm:spPr/>
      <dgm:t>
        <a:bodyPr/>
        <a:lstStyle/>
        <a:p>
          <a:endParaRPr lang="en-US"/>
        </a:p>
      </dgm:t>
    </dgm:pt>
    <dgm:pt modelId="{08257227-0A3A-4236-A4A4-8DB081C8F77D}">
      <dgm:prSet/>
      <dgm:spPr/>
      <dgm:t>
        <a:bodyPr/>
        <a:lstStyle/>
        <a:p>
          <a:r>
            <a:rPr lang="en-US"/>
            <a:t>Max 50 points</a:t>
          </a:r>
        </a:p>
      </dgm:t>
    </dgm:pt>
    <dgm:pt modelId="{B6B0A391-5271-4DFE-A328-82BBAF83BE6D}" type="parTrans" cxnId="{57B00203-3610-4FA2-B9AC-D83B9BA776CC}">
      <dgm:prSet/>
      <dgm:spPr/>
      <dgm:t>
        <a:bodyPr/>
        <a:lstStyle/>
        <a:p>
          <a:endParaRPr lang="en-US"/>
        </a:p>
      </dgm:t>
    </dgm:pt>
    <dgm:pt modelId="{28C6DB29-1036-4065-83E1-B3343B67C1A3}" type="sibTrans" cxnId="{57B00203-3610-4FA2-B9AC-D83B9BA776CC}">
      <dgm:prSet/>
      <dgm:spPr/>
      <dgm:t>
        <a:bodyPr/>
        <a:lstStyle/>
        <a:p>
          <a:endParaRPr lang="en-US"/>
        </a:p>
      </dgm:t>
    </dgm:pt>
    <dgm:pt modelId="{C70D57B4-B11F-ED4B-9E33-1BFC322A5F6E}">
      <dgm:prSet/>
      <dgm:spPr/>
      <dgm:t>
        <a:bodyPr/>
        <a:lstStyle/>
        <a:p>
          <a:r>
            <a:rPr lang="en-US" dirty="0"/>
            <a:t>So only get points for 10 Qs</a:t>
          </a:r>
        </a:p>
      </dgm:t>
    </dgm:pt>
    <dgm:pt modelId="{83DC553D-4BCA-DA42-B5A1-30DB3232571E}" type="parTrans" cxnId="{E7D6A844-B906-0446-B01C-60E7265473E2}">
      <dgm:prSet/>
      <dgm:spPr/>
      <dgm:t>
        <a:bodyPr/>
        <a:lstStyle/>
        <a:p>
          <a:endParaRPr lang="en-US"/>
        </a:p>
      </dgm:t>
    </dgm:pt>
    <dgm:pt modelId="{028274F4-54FE-F545-9CC4-8BFE1CC0F9EB}" type="sibTrans" cxnId="{E7D6A844-B906-0446-B01C-60E7265473E2}">
      <dgm:prSet/>
      <dgm:spPr/>
      <dgm:t>
        <a:bodyPr/>
        <a:lstStyle/>
        <a:p>
          <a:endParaRPr lang="en-US"/>
        </a:p>
      </dgm:t>
    </dgm:pt>
    <dgm:pt modelId="{76F283C7-2F38-0D43-A646-50365DDEE6B2}" type="pres">
      <dgm:prSet presAssocID="{34B21CB8-9EA8-42F4-8008-BDD4E5B0C7EC}" presName="Name0" presStyleCnt="0">
        <dgm:presLayoutVars>
          <dgm:dir/>
          <dgm:animLvl val="lvl"/>
          <dgm:resizeHandles val="exact"/>
        </dgm:presLayoutVars>
      </dgm:prSet>
      <dgm:spPr/>
      <dgm:t>
        <a:bodyPr/>
        <a:lstStyle/>
        <a:p>
          <a:endParaRPr lang="el-GR"/>
        </a:p>
      </dgm:t>
    </dgm:pt>
    <dgm:pt modelId="{5FB229D7-58C6-6348-B724-63DCD9B6E8B6}" type="pres">
      <dgm:prSet presAssocID="{E8073F40-44DD-4B0A-94E7-A68411D69E4D}" presName="composite" presStyleCnt="0"/>
      <dgm:spPr/>
    </dgm:pt>
    <dgm:pt modelId="{2FA41DD9-94CA-7341-B623-218D66E57CD8}" type="pres">
      <dgm:prSet presAssocID="{E8073F40-44DD-4B0A-94E7-A68411D69E4D}" presName="parTx" presStyleLbl="alignNode1" presStyleIdx="0" presStyleCnt="2">
        <dgm:presLayoutVars>
          <dgm:chMax val="0"/>
          <dgm:chPref val="0"/>
          <dgm:bulletEnabled val="1"/>
        </dgm:presLayoutVars>
      </dgm:prSet>
      <dgm:spPr/>
      <dgm:t>
        <a:bodyPr/>
        <a:lstStyle/>
        <a:p>
          <a:endParaRPr lang="el-GR"/>
        </a:p>
      </dgm:t>
    </dgm:pt>
    <dgm:pt modelId="{E4479199-E925-A54A-B451-5817BBD562D7}" type="pres">
      <dgm:prSet presAssocID="{E8073F40-44DD-4B0A-94E7-A68411D69E4D}" presName="desTx" presStyleLbl="alignAccFollowNode1" presStyleIdx="0" presStyleCnt="2">
        <dgm:presLayoutVars>
          <dgm:bulletEnabled val="1"/>
        </dgm:presLayoutVars>
      </dgm:prSet>
      <dgm:spPr/>
      <dgm:t>
        <a:bodyPr/>
        <a:lstStyle/>
        <a:p>
          <a:endParaRPr lang="el-GR"/>
        </a:p>
      </dgm:t>
    </dgm:pt>
    <dgm:pt modelId="{E9ADE8B1-885F-4544-930E-C72DEDE17000}" type="pres">
      <dgm:prSet presAssocID="{543AC01C-BD1F-4356-8827-88E2702EDB87}" presName="space" presStyleCnt="0"/>
      <dgm:spPr/>
    </dgm:pt>
    <dgm:pt modelId="{64D9B9F2-D90F-7C4A-B33E-CD625FB35CE7}" type="pres">
      <dgm:prSet presAssocID="{A9E41B90-5076-47F6-95F4-E7F822748911}" presName="composite" presStyleCnt="0"/>
      <dgm:spPr/>
    </dgm:pt>
    <dgm:pt modelId="{A8DB4626-8F86-3B48-9F9D-EFD145175A58}" type="pres">
      <dgm:prSet presAssocID="{A9E41B90-5076-47F6-95F4-E7F822748911}" presName="parTx" presStyleLbl="alignNode1" presStyleIdx="1" presStyleCnt="2">
        <dgm:presLayoutVars>
          <dgm:chMax val="0"/>
          <dgm:chPref val="0"/>
          <dgm:bulletEnabled val="1"/>
        </dgm:presLayoutVars>
      </dgm:prSet>
      <dgm:spPr/>
      <dgm:t>
        <a:bodyPr/>
        <a:lstStyle/>
        <a:p>
          <a:endParaRPr lang="el-GR"/>
        </a:p>
      </dgm:t>
    </dgm:pt>
    <dgm:pt modelId="{EE84BB75-B13E-1B49-B4B4-0198524999F0}" type="pres">
      <dgm:prSet presAssocID="{A9E41B90-5076-47F6-95F4-E7F822748911}" presName="desTx" presStyleLbl="alignAccFollowNode1" presStyleIdx="1" presStyleCnt="2">
        <dgm:presLayoutVars>
          <dgm:bulletEnabled val="1"/>
        </dgm:presLayoutVars>
      </dgm:prSet>
      <dgm:spPr/>
      <dgm:t>
        <a:bodyPr/>
        <a:lstStyle/>
        <a:p>
          <a:endParaRPr lang="el-GR"/>
        </a:p>
      </dgm:t>
    </dgm:pt>
  </dgm:ptLst>
  <dgm:cxnLst>
    <dgm:cxn modelId="{B13C2EEC-5FC5-1D45-8FCE-CFE03B05FBB5}" type="presOf" srcId="{F7378FFC-1DB9-46FA-A173-08989D7FBA27}" destId="{EE84BB75-B13E-1B49-B4B4-0198524999F0}" srcOrd="0" destOrd="2" presId="urn:microsoft.com/office/officeart/2005/8/layout/hList1"/>
    <dgm:cxn modelId="{36088226-80F5-A547-8FAB-888218F78113}" type="presOf" srcId="{C70D57B4-B11F-ED4B-9E33-1BFC322A5F6E}" destId="{E4479199-E925-A54A-B451-5817BBD562D7}" srcOrd="0" destOrd="1" presId="urn:microsoft.com/office/officeart/2005/8/layout/hList1"/>
    <dgm:cxn modelId="{F86EFCA5-B324-9C4B-99CD-D01E560EFA32}" type="presOf" srcId="{08257227-0A3A-4236-A4A4-8DB081C8F77D}" destId="{EE84BB75-B13E-1B49-B4B4-0198524999F0}" srcOrd="0" destOrd="3" presId="urn:microsoft.com/office/officeart/2005/8/layout/hList1"/>
    <dgm:cxn modelId="{F716DAF5-EC3B-AE4E-BE23-85994FA733B1}" type="presOf" srcId="{34B21CB8-9EA8-42F4-8008-BDD4E5B0C7EC}" destId="{76F283C7-2F38-0D43-A646-50365DDEE6B2}" srcOrd="0" destOrd="0" presId="urn:microsoft.com/office/officeart/2005/8/layout/hList1"/>
    <dgm:cxn modelId="{E7D6A844-B906-0446-B01C-60E7265473E2}" srcId="{E8073F40-44DD-4B0A-94E7-A68411D69E4D}" destId="{C70D57B4-B11F-ED4B-9E33-1BFC322A5F6E}" srcOrd="1" destOrd="0" parTransId="{83DC553D-4BCA-DA42-B5A1-30DB3232571E}" sibTransId="{028274F4-54FE-F545-9CC4-8BFE1CC0F9EB}"/>
    <dgm:cxn modelId="{A71930A8-3C96-4432-9391-2898C5ABD076}" srcId="{25B79508-B0C7-4D3E-A270-06D31AA0665A}" destId="{08A7965C-4255-49BC-A378-8C413C769809}" srcOrd="0" destOrd="0" parTransId="{DF201105-317E-46CE-98EE-9B63356085E6}" sibTransId="{425FA7EB-AC29-4CC2-A9BB-20148B824C52}"/>
    <dgm:cxn modelId="{AD4C5B95-8B24-4544-A775-79EB043AEEDD}" srcId="{25B79508-B0C7-4D3E-A270-06D31AA0665A}" destId="{F7378FFC-1DB9-46FA-A173-08989D7FBA27}" srcOrd="1" destOrd="0" parTransId="{662716CC-307B-4030-BCC5-1AF64A589A38}" sibTransId="{B9601725-5DE6-4221-AA0C-8C02345645D5}"/>
    <dgm:cxn modelId="{5A6D6806-D11D-4E27-91CB-0AAAEE385B82}" srcId="{34B21CB8-9EA8-42F4-8008-BDD4E5B0C7EC}" destId="{E8073F40-44DD-4B0A-94E7-A68411D69E4D}" srcOrd="0" destOrd="0" parTransId="{88C85480-5955-4ACF-AAF2-83CFCD8469F7}" sibTransId="{543AC01C-BD1F-4356-8827-88E2702EDB87}"/>
    <dgm:cxn modelId="{57B00203-3610-4FA2-B9AC-D83B9BA776CC}" srcId="{25B79508-B0C7-4D3E-A270-06D31AA0665A}" destId="{08257227-0A3A-4236-A4A4-8DB081C8F77D}" srcOrd="2" destOrd="0" parTransId="{B6B0A391-5271-4DFE-A328-82BBAF83BE6D}" sibTransId="{28C6DB29-1036-4065-83E1-B3343B67C1A3}"/>
    <dgm:cxn modelId="{4A0299EC-2C62-5143-88E3-64438AF64EDD}" type="presOf" srcId="{A9E41B90-5076-47F6-95F4-E7F822748911}" destId="{A8DB4626-8F86-3B48-9F9D-EFD145175A58}" srcOrd="0" destOrd="0" presId="urn:microsoft.com/office/officeart/2005/8/layout/hList1"/>
    <dgm:cxn modelId="{BCA89B6D-DD93-9D4C-8EEC-3C9713F4CE8D}" type="presOf" srcId="{08A7965C-4255-49BC-A378-8C413C769809}" destId="{EE84BB75-B13E-1B49-B4B4-0198524999F0}" srcOrd="0" destOrd="1" presId="urn:microsoft.com/office/officeart/2005/8/layout/hList1"/>
    <dgm:cxn modelId="{33F2DBA1-3D6B-49D4-B5FC-D6FFB5BB4937}" srcId="{A9E41B90-5076-47F6-95F4-E7F822748911}" destId="{25B79508-B0C7-4D3E-A270-06D31AA0665A}" srcOrd="0" destOrd="0" parTransId="{B3BBCBE2-15A4-43AB-9632-3D9B44078435}" sibTransId="{7CA84375-51C6-4808-9800-448604306E86}"/>
    <dgm:cxn modelId="{0F4A3A2D-FE05-914B-9724-C6CC83E0E2D5}" type="presOf" srcId="{E8073F40-44DD-4B0A-94E7-A68411D69E4D}" destId="{2FA41DD9-94CA-7341-B623-218D66E57CD8}" srcOrd="0" destOrd="0" presId="urn:microsoft.com/office/officeart/2005/8/layout/hList1"/>
    <dgm:cxn modelId="{C2556AE8-6BCC-4F66-85D2-B5EFE9F6093F}" srcId="{E8073F40-44DD-4B0A-94E7-A68411D69E4D}" destId="{A0620B72-513B-464A-98A7-F6291CB8474E}" srcOrd="0" destOrd="0" parTransId="{9D132342-9B7A-44A1-BA31-2449AB4509AC}" sibTransId="{EB1DDE8A-FD59-401F-9E7E-D00A5D7D0234}"/>
    <dgm:cxn modelId="{55531785-D2A2-2E46-85C1-2BD57E86CD33}" type="presOf" srcId="{25B79508-B0C7-4D3E-A270-06D31AA0665A}" destId="{EE84BB75-B13E-1B49-B4B4-0198524999F0}" srcOrd="0" destOrd="0" presId="urn:microsoft.com/office/officeart/2005/8/layout/hList1"/>
    <dgm:cxn modelId="{F571110D-5977-4BD3-8DE3-097C6755CDE8}" srcId="{34B21CB8-9EA8-42F4-8008-BDD4E5B0C7EC}" destId="{A9E41B90-5076-47F6-95F4-E7F822748911}" srcOrd="1" destOrd="0" parTransId="{17E66F26-6C6A-4A83-9DFE-074C61A06CE6}" sibTransId="{D000AAC9-4411-440D-8445-6E689116C6B5}"/>
    <dgm:cxn modelId="{AF1DF4B8-8C59-7147-8AF7-6832FA327D43}" type="presOf" srcId="{A0620B72-513B-464A-98A7-F6291CB8474E}" destId="{E4479199-E925-A54A-B451-5817BBD562D7}" srcOrd="0" destOrd="0" presId="urn:microsoft.com/office/officeart/2005/8/layout/hList1"/>
    <dgm:cxn modelId="{D1AD36FF-3501-0548-98A0-1E48CDD9B437}" type="presParOf" srcId="{76F283C7-2F38-0D43-A646-50365DDEE6B2}" destId="{5FB229D7-58C6-6348-B724-63DCD9B6E8B6}" srcOrd="0" destOrd="0" presId="urn:microsoft.com/office/officeart/2005/8/layout/hList1"/>
    <dgm:cxn modelId="{8C7D3DF6-0078-2444-BAF0-97060A810A7C}" type="presParOf" srcId="{5FB229D7-58C6-6348-B724-63DCD9B6E8B6}" destId="{2FA41DD9-94CA-7341-B623-218D66E57CD8}" srcOrd="0" destOrd="0" presId="urn:microsoft.com/office/officeart/2005/8/layout/hList1"/>
    <dgm:cxn modelId="{2873A9B8-E77B-DD42-B8DC-8B6ED350C3F9}" type="presParOf" srcId="{5FB229D7-58C6-6348-B724-63DCD9B6E8B6}" destId="{E4479199-E925-A54A-B451-5817BBD562D7}" srcOrd="1" destOrd="0" presId="urn:microsoft.com/office/officeart/2005/8/layout/hList1"/>
    <dgm:cxn modelId="{B54AB976-F259-C946-A308-A33E8A95C8F9}" type="presParOf" srcId="{76F283C7-2F38-0D43-A646-50365DDEE6B2}" destId="{E9ADE8B1-885F-4544-930E-C72DEDE17000}" srcOrd="1" destOrd="0" presId="urn:microsoft.com/office/officeart/2005/8/layout/hList1"/>
    <dgm:cxn modelId="{803C576B-2C0C-F549-BD74-82248ABDC487}" type="presParOf" srcId="{76F283C7-2F38-0D43-A646-50365DDEE6B2}" destId="{64D9B9F2-D90F-7C4A-B33E-CD625FB35CE7}" srcOrd="2" destOrd="0" presId="urn:microsoft.com/office/officeart/2005/8/layout/hList1"/>
    <dgm:cxn modelId="{5DCB21E7-B3EA-8044-AD95-88E8F1B7D664}" type="presParOf" srcId="{64D9B9F2-D90F-7C4A-B33E-CD625FB35CE7}" destId="{A8DB4626-8F86-3B48-9F9D-EFD145175A58}" srcOrd="0" destOrd="0" presId="urn:microsoft.com/office/officeart/2005/8/layout/hList1"/>
    <dgm:cxn modelId="{0D90F598-BF3D-9E48-9071-B38D8EB0DF58}" type="presParOf" srcId="{64D9B9F2-D90F-7C4A-B33E-CD625FB35CE7}" destId="{EE84BB75-B13E-1B49-B4B4-0198524999F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61B60-E3C4-5C4B-88CA-4BED11228ECE}">
      <dsp:nvSpPr>
        <dsp:cNvPr id="0" name=""/>
        <dsp:cNvSpPr/>
      </dsp:nvSpPr>
      <dsp:spPr>
        <a:xfrm>
          <a:off x="0" y="600"/>
          <a:ext cx="4231481" cy="0"/>
        </a:xfrm>
        <a:prstGeom prst="line">
          <a:avLst/>
        </a:prstGeom>
        <a:gradFill rotWithShape="0">
          <a:gsLst>
            <a:gs pos="0">
              <a:schemeClr val="accent2">
                <a:hueOff val="0"/>
                <a:satOff val="0"/>
                <a:lumOff val="0"/>
                <a:alphaOff val="0"/>
                <a:tint val="83000"/>
                <a:shade val="100000"/>
                <a:alpha val="100000"/>
                <a:hueMod val="100000"/>
                <a:satMod val="220000"/>
                <a:lumMod val="90000"/>
              </a:schemeClr>
            </a:gs>
            <a:gs pos="76000">
              <a:schemeClr val="accent2">
                <a:hueOff val="0"/>
                <a:satOff val="0"/>
                <a:lumOff val="0"/>
                <a:alphaOff val="0"/>
                <a:shade val="100000"/>
              </a:schemeClr>
            </a:gs>
            <a:gs pos="100000">
              <a:schemeClr val="accent2">
                <a:hueOff val="0"/>
                <a:satOff val="0"/>
                <a:lumOff val="0"/>
                <a:alphaOff val="0"/>
                <a:shade val="93000"/>
                <a:alpha val="100000"/>
                <a:satMod val="100000"/>
                <a:lumMod val="93000"/>
              </a:schemeClr>
            </a:gs>
          </a:gsLst>
          <a:path path="circle">
            <a:fillToRect l="15000" t="15000" r="100000" b="100000"/>
          </a:path>
        </a:gradFill>
        <a:ln w="15875" cap="flat" cmpd="sng" algn="ctr">
          <a:solidFill>
            <a:schemeClr val="accent2">
              <a:hueOff val="0"/>
              <a:satOff val="0"/>
              <a:lumOff val="0"/>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40EEF3B-E8E5-2446-B588-1AA19117B965}">
      <dsp:nvSpPr>
        <dsp:cNvPr id="0" name=""/>
        <dsp:cNvSpPr/>
      </dsp:nvSpPr>
      <dsp:spPr>
        <a:xfrm>
          <a:off x="0" y="60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Erika Furman</a:t>
          </a:r>
        </a:p>
      </dsp:txBody>
      <dsp:txXfrm>
        <a:off x="0" y="600"/>
        <a:ext cx="4231481" cy="984009"/>
      </dsp:txXfrm>
    </dsp:sp>
    <dsp:sp modelId="{4DBBB208-06CF-5844-BDBA-D0858D36EB7F}">
      <dsp:nvSpPr>
        <dsp:cNvPr id="0" name=""/>
        <dsp:cNvSpPr/>
      </dsp:nvSpPr>
      <dsp:spPr>
        <a:xfrm>
          <a:off x="0" y="984610"/>
          <a:ext cx="4231481" cy="0"/>
        </a:xfrm>
        <a:prstGeom prst="line">
          <a:avLst/>
        </a:prstGeom>
        <a:gradFill rotWithShape="0">
          <a:gsLst>
            <a:gs pos="0">
              <a:schemeClr val="accent2">
                <a:hueOff val="244707"/>
                <a:satOff val="3298"/>
                <a:lumOff val="4020"/>
                <a:alphaOff val="0"/>
                <a:tint val="83000"/>
                <a:shade val="100000"/>
                <a:alpha val="100000"/>
                <a:hueMod val="100000"/>
                <a:satMod val="220000"/>
                <a:lumMod val="90000"/>
              </a:schemeClr>
            </a:gs>
            <a:gs pos="76000">
              <a:schemeClr val="accent2">
                <a:hueOff val="244707"/>
                <a:satOff val="3298"/>
                <a:lumOff val="4020"/>
                <a:alphaOff val="0"/>
                <a:shade val="100000"/>
              </a:schemeClr>
            </a:gs>
            <a:gs pos="100000">
              <a:schemeClr val="accent2">
                <a:hueOff val="244707"/>
                <a:satOff val="3298"/>
                <a:lumOff val="4020"/>
                <a:alphaOff val="0"/>
                <a:shade val="93000"/>
                <a:alpha val="100000"/>
                <a:satMod val="100000"/>
                <a:lumMod val="93000"/>
              </a:schemeClr>
            </a:gs>
          </a:gsLst>
          <a:path path="circle">
            <a:fillToRect l="15000" t="15000" r="100000" b="100000"/>
          </a:path>
        </a:gradFill>
        <a:ln w="15875" cap="flat" cmpd="sng" algn="ctr">
          <a:solidFill>
            <a:schemeClr val="accent2">
              <a:hueOff val="244707"/>
              <a:satOff val="3298"/>
              <a:lumOff val="4020"/>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BCC133A-4162-2F41-A38F-7ACD94E2D487}">
      <dsp:nvSpPr>
        <dsp:cNvPr id="0" name=""/>
        <dsp:cNvSpPr/>
      </dsp:nvSpPr>
      <dsp:spPr>
        <a:xfrm>
          <a:off x="0" y="98461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Emma Hooijberg (Chair)</a:t>
          </a:r>
        </a:p>
      </dsp:txBody>
      <dsp:txXfrm>
        <a:off x="0" y="984610"/>
        <a:ext cx="4231481" cy="984009"/>
      </dsp:txXfrm>
    </dsp:sp>
    <dsp:sp modelId="{9D1C755C-2203-3546-9193-804E470A81D3}">
      <dsp:nvSpPr>
        <dsp:cNvPr id="0" name=""/>
        <dsp:cNvSpPr/>
      </dsp:nvSpPr>
      <dsp:spPr>
        <a:xfrm>
          <a:off x="0" y="1968620"/>
          <a:ext cx="4231481" cy="0"/>
        </a:xfrm>
        <a:prstGeom prst="line">
          <a:avLst/>
        </a:prstGeom>
        <a:gradFill rotWithShape="0">
          <a:gsLst>
            <a:gs pos="0">
              <a:schemeClr val="accent2">
                <a:hueOff val="489413"/>
                <a:satOff val="6596"/>
                <a:lumOff val="8039"/>
                <a:alphaOff val="0"/>
                <a:tint val="83000"/>
                <a:shade val="100000"/>
                <a:alpha val="100000"/>
                <a:hueMod val="100000"/>
                <a:satMod val="220000"/>
                <a:lumMod val="90000"/>
              </a:schemeClr>
            </a:gs>
            <a:gs pos="76000">
              <a:schemeClr val="accent2">
                <a:hueOff val="489413"/>
                <a:satOff val="6596"/>
                <a:lumOff val="8039"/>
                <a:alphaOff val="0"/>
                <a:shade val="100000"/>
              </a:schemeClr>
            </a:gs>
            <a:gs pos="100000">
              <a:schemeClr val="accent2">
                <a:hueOff val="489413"/>
                <a:satOff val="6596"/>
                <a:lumOff val="8039"/>
                <a:alphaOff val="0"/>
                <a:shade val="93000"/>
                <a:alpha val="100000"/>
                <a:satMod val="100000"/>
                <a:lumMod val="93000"/>
              </a:schemeClr>
            </a:gs>
          </a:gsLst>
          <a:path path="circle">
            <a:fillToRect l="15000" t="15000" r="100000" b="100000"/>
          </a:path>
        </a:gradFill>
        <a:ln w="15875" cap="flat" cmpd="sng" algn="ctr">
          <a:solidFill>
            <a:schemeClr val="accent2">
              <a:hueOff val="489413"/>
              <a:satOff val="6596"/>
              <a:lumOff val="8039"/>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49D37DF-0BCF-7749-B22B-59FAFB7D4031}">
      <dsp:nvSpPr>
        <dsp:cNvPr id="0" name=""/>
        <dsp:cNvSpPr/>
      </dsp:nvSpPr>
      <dsp:spPr>
        <a:xfrm>
          <a:off x="0" y="196862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Antonio Melendez-Lazo</a:t>
          </a:r>
        </a:p>
      </dsp:txBody>
      <dsp:txXfrm>
        <a:off x="0" y="1968620"/>
        <a:ext cx="4231481" cy="984009"/>
      </dsp:txXfrm>
    </dsp:sp>
    <dsp:sp modelId="{5B7F45B9-A54A-B747-86C7-8977D067A9B7}">
      <dsp:nvSpPr>
        <dsp:cNvPr id="0" name=""/>
        <dsp:cNvSpPr/>
      </dsp:nvSpPr>
      <dsp:spPr>
        <a:xfrm>
          <a:off x="0" y="2952629"/>
          <a:ext cx="4231481" cy="0"/>
        </a:xfrm>
        <a:prstGeom prst="line">
          <a:avLst/>
        </a:prstGeom>
        <a:gradFill rotWithShape="0">
          <a:gsLst>
            <a:gs pos="0">
              <a:schemeClr val="accent2">
                <a:hueOff val="734120"/>
                <a:satOff val="9894"/>
                <a:lumOff val="12059"/>
                <a:alphaOff val="0"/>
                <a:tint val="83000"/>
                <a:shade val="100000"/>
                <a:alpha val="100000"/>
                <a:hueMod val="100000"/>
                <a:satMod val="220000"/>
                <a:lumMod val="90000"/>
              </a:schemeClr>
            </a:gs>
            <a:gs pos="76000">
              <a:schemeClr val="accent2">
                <a:hueOff val="734120"/>
                <a:satOff val="9894"/>
                <a:lumOff val="12059"/>
                <a:alphaOff val="0"/>
                <a:shade val="100000"/>
              </a:schemeClr>
            </a:gs>
            <a:gs pos="100000">
              <a:schemeClr val="accent2">
                <a:hueOff val="734120"/>
                <a:satOff val="9894"/>
                <a:lumOff val="12059"/>
                <a:alphaOff val="0"/>
                <a:shade val="93000"/>
                <a:alpha val="100000"/>
                <a:satMod val="100000"/>
                <a:lumMod val="93000"/>
              </a:schemeClr>
            </a:gs>
          </a:gsLst>
          <a:path path="circle">
            <a:fillToRect l="15000" t="15000" r="100000" b="100000"/>
          </a:path>
        </a:gradFill>
        <a:ln w="15875" cap="flat" cmpd="sng" algn="ctr">
          <a:solidFill>
            <a:schemeClr val="accent2">
              <a:hueOff val="734120"/>
              <a:satOff val="9894"/>
              <a:lumOff val="12059"/>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D6FEFAA-50F2-C342-90AF-DCADDC5EF0D6}">
      <dsp:nvSpPr>
        <dsp:cNvPr id="0" name=""/>
        <dsp:cNvSpPr/>
      </dsp:nvSpPr>
      <dsp:spPr>
        <a:xfrm>
          <a:off x="0" y="2952629"/>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Mariana Serra</a:t>
          </a:r>
        </a:p>
      </dsp:txBody>
      <dsp:txXfrm>
        <a:off x="0" y="2952629"/>
        <a:ext cx="4231481" cy="984009"/>
      </dsp:txXfrm>
    </dsp:sp>
    <dsp:sp modelId="{02DF2566-D928-FB41-AFCF-D79E45C2C030}">
      <dsp:nvSpPr>
        <dsp:cNvPr id="0" name=""/>
        <dsp:cNvSpPr/>
      </dsp:nvSpPr>
      <dsp:spPr>
        <a:xfrm>
          <a:off x="0" y="3936639"/>
          <a:ext cx="4231481" cy="0"/>
        </a:xfrm>
        <a:prstGeom prst="line">
          <a:avLst/>
        </a:prstGeom>
        <a:gradFill rotWithShape="0">
          <a:gsLst>
            <a:gs pos="0">
              <a:schemeClr val="accent2">
                <a:hueOff val="978826"/>
                <a:satOff val="13192"/>
                <a:lumOff val="16078"/>
                <a:alphaOff val="0"/>
                <a:tint val="83000"/>
                <a:shade val="100000"/>
                <a:alpha val="100000"/>
                <a:hueMod val="100000"/>
                <a:satMod val="220000"/>
                <a:lumMod val="90000"/>
              </a:schemeClr>
            </a:gs>
            <a:gs pos="76000">
              <a:schemeClr val="accent2">
                <a:hueOff val="978826"/>
                <a:satOff val="13192"/>
                <a:lumOff val="16078"/>
                <a:alphaOff val="0"/>
                <a:shade val="100000"/>
              </a:schemeClr>
            </a:gs>
            <a:gs pos="100000">
              <a:schemeClr val="accent2">
                <a:hueOff val="978826"/>
                <a:satOff val="13192"/>
                <a:lumOff val="16078"/>
                <a:alphaOff val="0"/>
                <a:shade val="93000"/>
                <a:alpha val="100000"/>
                <a:satMod val="100000"/>
                <a:lumMod val="93000"/>
              </a:schemeClr>
            </a:gs>
          </a:gsLst>
          <a:path path="circle">
            <a:fillToRect l="15000" t="15000" r="100000" b="100000"/>
          </a:path>
        </a:gradFill>
        <a:ln w="15875" cap="flat" cmpd="sng" algn="ctr">
          <a:solidFill>
            <a:schemeClr val="accent2">
              <a:hueOff val="978826"/>
              <a:satOff val="13192"/>
              <a:lumOff val="16078"/>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04034A5-6D7D-0341-94DA-D7CB17FB2785}">
      <dsp:nvSpPr>
        <dsp:cNvPr id="0" name=""/>
        <dsp:cNvSpPr/>
      </dsp:nvSpPr>
      <dsp:spPr>
        <a:xfrm>
          <a:off x="0" y="3936639"/>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a:lnSpc>
              <a:spcPct val="90000"/>
            </a:lnSpc>
            <a:spcBef>
              <a:spcPct val="0"/>
            </a:spcBef>
            <a:spcAft>
              <a:spcPct val="35000"/>
            </a:spcAft>
          </a:pPr>
          <a:r>
            <a:rPr lang="en-US" sz="2900" kern="1200"/>
            <a:t>Board liaison: Alessia Giordano</a:t>
          </a:r>
        </a:p>
      </dsp:txBody>
      <dsp:txXfrm>
        <a:off x="0" y="3936639"/>
        <a:ext cx="4231481" cy="9840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BA042-D52E-AA4D-BC3C-CC05509070E7}">
      <dsp:nvSpPr>
        <dsp:cNvPr id="0" name=""/>
        <dsp:cNvSpPr/>
      </dsp:nvSpPr>
      <dsp:spPr>
        <a:xfrm>
          <a:off x="0" y="600"/>
          <a:ext cx="4231481" cy="0"/>
        </a:xfrm>
        <a:prstGeom prst="line">
          <a:avLst/>
        </a:prstGeom>
        <a:gradFill rotWithShape="0">
          <a:gsLst>
            <a:gs pos="0">
              <a:schemeClr val="accent2">
                <a:hueOff val="0"/>
                <a:satOff val="0"/>
                <a:lumOff val="0"/>
                <a:alphaOff val="0"/>
                <a:tint val="83000"/>
                <a:shade val="100000"/>
                <a:alpha val="100000"/>
                <a:hueMod val="100000"/>
                <a:satMod val="220000"/>
                <a:lumMod val="90000"/>
              </a:schemeClr>
            </a:gs>
            <a:gs pos="76000">
              <a:schemeClr val="accent2">
                <a:hueOff val="0"/>
                <a:satOff val="0"/>
                <a:lumOff val="0"/>
                <a:alphaOff val="0"/>
                <a:shade val="100000"/>
              </a:schemeClr>
            </a:gs>
            <a:gs pos="100000">
              <a:schemeClr val="accent2">
                <a:hueOff val="0"/>
                <a:satOff val="0"/>
                <a:lumOff val="0"/>
                <a:alphaOff val="0"/>
                <a:shade val="93000"/>
                <a:alpha val="100000"/>
                <a:satMod val="100000"/>
                <a:lumMod val="93000"/>
              </a:schemeClr>
            </a:gs>
          </a:gsLst>
          <a:path path="circle">
            <a:fillToRect l="15000" t="15000" r="100000" b="100000"/>
          </a:path>
        </a:gradFill>
        <a:ln w="15875" cap="flat" cmpd="sng" algn="ctr">
          <a:solidFill>
            <a:schemeClr val="accent2">
              <a:hueOff val="0"/>
              <a:satOff val="0"/>
              <a:lumOff val="0"/>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2392EE9-FB0C-9341-AB00-7C41ACF8F156}">
      <dsp:nvSpPr>
        <dsp:cNvPr id="0" name=""/>
        <dsp:cNvSpPr/>
      </dsp:nvSpPr>
      <dsp:spPr>
        <a:xfrm>
          <a:off x="0" y="60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a:t>Approval of candidates for residency programmes</a:t>
          </a:r>
        </a:p>
      </dsp:txBody>
      <dsp:txXfrm>
        <a:off x="0" y="600"/>
        <a:ext cx="4231481" cy="984009"/>
      </dsp:txXfrm>
    </dsp:sp>
    <dsp:sp modelId="{51E54B8E-7D5B-8446-B301-B34BCDC34254}">
      <dsp:nvSpPr>
        <dsp:cNvPr id="0" name=""/>
        <dsp:cNvSpPr/>
      </dsp:nvSpPr>
      <dsp:spPr>
        <a:xfrm>
          <a:off x="0" y="984610"/>
          <a:ext cx="4231481" cy="0"/>
        </a:xfrm>
        <a:prstGeom prst="line">
          <a:avLst/>
        </a:prstGeom>
        <a:gradFill rotWithShape="0">
          <a:gsLst>
            <a:gs pos="0">
              <a:schemeClr val="accent2">
                <a:hueOff val="244707"/>
                <a:satOff val="3298"/>
                <a:lumOff val="4020"/>
                <a:alphaOff val="0"/>
                <a:tint val="83000"/>
                <a:shade val="100000"/>
                <a:alpha val="100000"/>
                <a:hueMod val="100000"/>
                <a:satMod val="220000"/>
                <a:lumMod val="90000"/>
              </a:schemeClr>
            </a:gs>
            <a:gs pos="76000">
              <a:schemeClr val="accent2">
                <a:hueOff val="244707"/>
                <a:satOff val="3298"/>
                <a:lumOff val="4020"/>
                <a:alphaOff val="0"/>
                <a:shade val="100000"/>
              </a:schemeClr>
            </a:gs>
            <a:gs pos="100000">
              <a:schemeClr val="accent2">
                <a:hueOff val="244707"/>
                <a:satOff val="3298"/>
                <a:lumOff val="4020"/>
                <a:alphaOff val="0"/>
                <a:shade val="93000"/>
                <a:alpha val="100000"/>
                <a:satMod val="100000"/>
                <a:lumMod val="93000"/>
              </a:schemeClr>
            </a:gs>
          </a:gsLst>
          <a:path path="circle">
            <a:fillToRect l="15000" t="15000" r="100000" b="100000"/>
          </a:path>
        </a:gradFill>
        <a:ln w="15875" cap="flat" cmpd="sng" algn="ctr">
          <a:solidFill>
            <a:schemeClr val="accent2">
              <a:hueOff val="244707"/>
              <a:satOff val="3298"/>
              <a:lumOff val="4020"/>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595BF91-AA37-B94D-9B56-45517920E0E3}">
      <dsp:nvSpPr>
        <dsp:cNvPr id="0" name=""/>
        <dsp:cNvSpPr/>
      </dsp:nvSpPr>
      <dsp:spPr>
        <a:xfrm>
          <a:off x="0" y="98461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a:t>Annual documentation of residents</a:t>
          </a:r>
        </a:p>
      </dsp:txBody>
      <dsp:txXfrm>
        <a:off x="0" y="984610"/>
        <a:ext cx="4231481" cy="984009"/>
      </dsp:txXfrm>
    </dsp:sp>
    <dsp:sp modelId="{A83B782F-F313-6345-A6F7-7A9B3A1EBCD9}">
      <dsp:nvSpPr>
        <dsp:cNvPr id="0" name=""/>
        <dsp:cNvSpPr/>
      </dsp:nvSpPr>
      <dsp:spPr>
        <a:xfrm>
          <a:off x="0" y="1968620"/>
          <a:ext cx="4231481" cy="0"/>
        </a:xfrm>
        <a:prstGeom prst="line">
          <a:avLst/>
        </a:prstGeom>
        <a:gradFill rotWithShape="0">
          <a:gsLst>
            <a:gs pos="0">
              <a:schemeClr val="accent2">
                <a:hueOff val="489413"/>
                <a:satOff val="6596"/>
                <a:lumOff val="8039"/>
                <a:alphaOff val="0"/>
                <a:tint val="83000"/>
                <a:shade val="100000"/>
                <a:alpha val="100000"/>
                <a:hueMod val="100000"/>
                <a:satMod val="220000"/>
                <a:lumMod val="90000"/>
              </a:schemeClr>
            </a:gs>
            <a:gs pos="76000">
              <a:schemeClr val="accent2">
                <a:hueOff val="489413"/>
                <a:satOff val="6596"/>
                <a:lumOff val="8039"/>
                <a:alphaOff val="0"/>
                <a:shade val="100000"/>
              </a:schemeClr>
            </a:gs>
            <a:gs pos="100000">
              <a:schemeClr val="accent2">
                <a:hueOff val="489413"/>
                <a:satOff val="6596"/>
                <a:lumOff val="8039"/>
                <a:alphaOff val="0"/>
                <a:shade val="93000"/>
                <a:alpha val="100000"/>
                <a:satMod val="100000"/>
                <a:lumMod val="93000"/>
              </a:schemeClr>
            </a:gs>
          </a:gsLst>
          <a:path path="circle">
            <a:fillToRect l="15000" t="15000" r="100000" b="100000"/>
          </a:path>
        </a:gradFill>
        <a:ln w="15875" cap="flat" cmpd="sng" algn="ctr">
          <a:solidFill>
            <a:schemeClr val="accent2">
              <a:hueOff val="489413"/>
              <a:satOff val="6596"/>
              <a:lumOff val="8039"/>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049CDB0-B334-7D45-9BDF-4A8F1C955D35}">
      <dsp:nvSpPr>
        <dsp:cNvPr id="0" name=""/>
        <dsp:cNvSpPr/>
      </dsp:nvSpPr>
      <dsp:spPr>
        <a:xfrm>
          <a:off x="0" y="1968620"/>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a:t>Approval of residents for exam admission</a:t>
          </a:r>
        </a:p>
      </dsp:txBody>
      <dsp:txXfrm>
        <a:off x="0" y="1968620"/>
        <a:ext cx="4231481" cy="984009"/>
      </dsp:txXfrm>
    </dsp:sp>
    <dsp:sp modelId="{57352CA1-DDD8-D645-95BE-19F4FB7CE593}">
      <dsp:nvSpPr>
        <dsp:cNvPr id="0" name=""/>
        <dsp:cNvSpPr/>
      </dsp:nvSpPr>
      <dsp:spPr>
        <a:xfrm>
          <a:off x="0" y="2952629"/>
          <a:ext cx="4231481" cy="0"/>
        </a:xfrm>
        <a:prstGeom prst="line">
          <a:avLst/>
        </a:prstGeom>
        <a:gradFill rotWithShape="0">
          <a:gsLst>
            <a:gs pos="0">
              <a:schemeClr val="accent2">
                <a:hueOff val="734120"/>
                <a:satOff val="9894"/>
                <a:lumOff val="12059"/>
                <a:alphaOff val="0"/>
                <a:tint val="83000"/>
                <a:shade val="100000"/>
                <a:alpha val="100000"/>
                <a:hueMod val="100000"/>
                <a:satMod val="220000"/>
                <a:lumMod val="90000"/>
              </a:schemeClr>
            </a:gs>
            <a:gs pos="76000">
              <a:schemeClr val="accent2">
                <a:hueOff val="734120"/>
                <a:satOff val="9894"/>
                <a:lumOff val="12059"/>
                <a:alphaOff val="0"/>
                <a:shade val="100000"/>
              </a:schemeClr>
            </a:gs>
            <a:gs pos="100000">
              <a:schemeClr val="accent2">
                <a:hueOff val="734120"/>
                <a:satOff val="9894"/>
                <a:lumOff val="12059"/>
                <a:alphaOff val="0"/>
                <a:shade val="93000"/>
                <a:alpha val="100000"/>
                <a:satMod val="100000"/>
                <a:lumMod val="93000"/>
              </a:schemeClr>
            </a:gs>
          </a:gsLst>
          <a:path path="circle">
            <a:fillToRect l="15000" t="15000" r="100000" b="100000"/>
          </a:path>
        </a:gradFill>
        <a:ln w="15875" cap="flat" cmpd="sng" algn="ctr">
          <a:solidFill>
            <a:schemeClr val="accent2">
              <a:hueOff val="734120"/>
              <a:satOff val="9894"/>
              <a:lumOff val="12059"/>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A13BC29-D40D-E94D-B788-0269F05398AB}">
      <dsp:nvSpPr>
        <dsp:cNvPr id="0" name=""/>
        <dsp:cNvSpPr/>
      </dsp:nvSpPr>
      <dsp:spPr>
        <a:xfrm>
          <a:off x="0" y="2952629"/>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a:t>Approval of diplomates for reaccreditation</a:t>
          </a:r>
        </a:p>
      </dsp:txBody>
      <dsp:txXfrm>
        <a:off x="0" y="2952629"/>
        <a:ext cx="4231481" cy="984009"/>
      </dsp:txXfrm>
    </dsp:sp>
    <dsp:sp modelId="{7C31146A-1986-4148-9719-D470131D1EDE}">
      <dsp:nvSpPr>
        <dsp:cNvPr id="0" name=""/>
        <dsp:cNvSpPr/>
      </dsp:nvSpPr>
      <dsp:spPr>
        <a:xfrm>
          <a:off x="0" y="3936639"/>
          <a:ext cx="4231481" cy="0"/>
        </a:xfrm>
        <a:prstGeom prst="line">
          <a:avLst/>
        </a:prstGeom>
        <a:gradFill rotWithShape="0">
          <a:gsLst>
            <a:gs pos="0">
              <a:schemeClr val="accent2">
                <a:hueOff val="978826"/>
                <a:satOff val="13192"/>
                <a:lumOff val="16078"/>
                <a:alphaOff val="0"/>
                <a:tint val="83000"/>
                <a:shade val="100000"/>
                <a:alpha val="100000"/>
                <a:hueMod val="100000"/>
                <a:satMod val="220000"/>
                <a:lumMod val="90000"/>
              </a:schemeClr>
            </a:gs>
            <a:gs pos="76000">
              <a:schemeClr val="accent2">
                <a:hueOff val="978826"/>
                <a:satOff val="13192"/>
                <a:lumOff val="16078"/>
                <a:alphaOff val="0"/>
                <a:shade val="100000"/>
              </a:schemeClr>
            </a:gs>
            <a:gs pos="100000">
              <a:schemeClr val="accent2">
                <a:hueOff val="978826"/>
                <a:satOff val="13192"/>
                <a:lumOff val="16078"/>
                <a:alphaOff val="0"/>
                <a:shade val="93000"/>
                <a:alpha val="100000"/>
                <a:satMod val="100000"/>
                <a:lumMod val="93000"/>
              </a:schemeClr>
            </a:gs>
          </a:gsLst>
          <a:path path="circle">
            <a:fillToRect l="15000" t="15000" r="100000" b="100000"/>
          </a:path>
        </a:gradFill>
        <a:ln w="15875" cap="flat" cmpd="sng" algn="ctr">
          <a:solidFill>
            <a:schemeClr val="accent2">
              <a:hueOff val="978826"/>
              <a:satOff val="13192"/>
              <a:lumOff val="16078"/>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94CF3BE0-FABE-0B44-A629-D7DC76DBBC2D}">
      <dsp:nvSpPr>
        <dsp:cNvPr id="0" name=""/>
        <dsp:cNvSpPr/>
      </dsp:nvSpPr>
      <dsp:spPr>
        <a:xfrm>
          <a:off x="0" y="3936639"/>
          <a:ext cx="4231481" cy="984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a:t>Review credentials of non-ECVCP specialists applying for ECVCP status</a:t>
          </a:r>
        </a:p>
      </dsp:txBody>
      <dsp:txXfrm>
        <a:off x="0" y="3936639"/>
        <a:ext cx="4231481" cy="9840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168665-77A1-4392-A146-3713B742472D}">
      <dsp:nvSpPr>
        <dsp:cNvPr id="0" name=""/>
        <dsp:cNvSpPr/>
      </dsp:nvSpPr>
      <dsp:spPr>
        <a:xfrm>
          <a:off x="481598" y="359018"/>
          <a:ext cx="1303875" cy="13038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C1BF6B-69D4-4698-A42B-FCC9E40BE078}">
      <dsp:nvSpPr>
        <dsp:cNvPr id="0" name=""/>
        <dsp:cNvSpPr/>
      </dsp:nvSpPr>
      <dsp:spPr>
        <a:xfrm>
          <a:off x="759473" y="636893"/>
          <a:ext cx="748125" cy="748125"/>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2222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EDE500-670B-4712-84D0-A3C13547DEB5}">
      <dsp:nvSpPr>
        <dsp:cNvPr id="0" name=""/>
        <dsp:cNvSpPr/>
      </dsp:nvSpPr>
      <dsp:spPr>
        <a:xfrm>
          <a:off x="64785" y="2069018"/>
          <a:ext cx="2137500" cy="15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kern="1200" dirty="0"/>
            <a:t>Most current residents submitting logs and report on time </a:t>
          </a:r>
          <a:r>
            <a:rPr lang="en-US" sz="2000" kern="1200" dirty="0">
              <a:sym typeface="Wingdings" panose="05000000000000000000" pitchFamily="2" charset="2"/>
            </a:rPr>
            <a:t></a:t>
          </a:r>
          <a:endParaRPr lang="en-US" sz="2000" kern="1200" dirty="0"/>
        </a:p>
      </dsp:txBody>
      <dsp:txXfrm>
        <a:off x="64785" y="2069018"/>
        <a:ext cx="2137500" cy="1594687"/>
      </dsp:txXfrm>
    </dsp:sp>
    <dsp:sp modelId="{D614ABB5-60C9-4897-AE30-9D75F9ADD12E}">
      <dsp:nvSpPr>
        <dsp:cNvPr id="0" name=""/>
        <dsp:cNvSpPr/>
      </dsp:nvSpPr>
      <dsp:spPr>
        <a:xfrm>
          <a:off x="2993160" y="359018"/>
          <a:ext cx="1303875" cy="130387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3E46B9-FECD-44E6-B83E-A1BAE316F207}">
      <dsp:nvSpPr>
        <dsp:cNvPr id="0" name=""/>
        <dsp:cNvSpPr/>
      </dsp:nvSpPr>
      <dsp:spPr>
        <a:xfrm>
          <a:off x="3271035" y="636893"/>
          <a:ext cx="748125" cy="748125"/>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2222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4128572-4BB0-4F08-9DA5-3CA51E7B2533}">
      <dsp:nvSpPr>
        <dsp:cNvPr id="0" name=""/>
        <dsp:cNvSpPr/>
      </dsp:nvSpPr>
      <dsp:spPr>
        <a:xfrm>
          <a:off x="2576348" y="2069018"/>
          <a:ext cx="2137500" cy="15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kern="1200" dirty="0"/>
            <a:t>About15 per year</a:t>
          </a:r>
        </a:p>
      </dsp:txBody>
      <dsp:txXfrm>
        <a:off x="2576348" y="2069018"/>
        <a:ext cx="2137500" cy="1594687"/>
      </dsp:txXfrm>
    </dsp:sp>
    <dsp:sp modelId="{24CAC896-E265-4B56-AE76-85D70557E05A}">
      <dsp:nvSpPr>
        <dsp:cNvPr id="0" name=""/>
        <dsp:cNvSpPr/>
      </dsp:nvSpPr>
      <dsp:spPr>
        <a:xfrm>
          <a:off x="5504723" y="359018"/>
          <a:ext cx="1303875" cy="130387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A3DB24-FEE2-46A7-8F7C-79CAE3A9EF5A}">
      <dsp:nvSpPr>
        <dsp:cNvPr id="0" name=""/>
        <dsp:cNvSpPr/>
      </dsp:nvSpPr>
      <dsp:spPr>
        <a:xfrm>
          <a:off x="5782598" y="636893"/>
          <a:ext cx="748125" cy="748125"/>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2222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630A10-866F-4249-B27D-741E1305D048}">
      <dsp:nvSpPr>
        <dsp:cNvPr id="0" name=""/>
        <dsp:cNvSpPr/>
      </dsp:nvSpPr>
      <dsp:spPr>
        <a:xfrm>
          <a:off x="5087911" y="2069018"/>
          <a:ext cx="2137500" cy="15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kern="1200" dirty="0"/>
            <a:t>Requests were sent for three late submissions - complied</a:t>
          </a:r>
        </a:p>
      </dsp:txBody>
      <dsp:txXfrm>
        <a:off x="5087911" y="2069018"/>
        <a:ext cx="2137500" cy="15946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E7E253-46BC-4810-94AF-C13B3CF16B2E}">
      <dsp:nvSpPr>
        <dsp:cNvPr id="0" name=""/>
        <dsp:cNvSpPr/>
      </dsp:nvSpPr>
      <dsp:spPr>
        <a:xfrm>
          <a:off x="683114" y="323862"/>
          <a:ext cx="2024437" cy="202443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30D65B-8FF8-4DD9-B22A-04B019C0D693}">
      <dsp:nvSpPr>
        <dsp:cNvPr id="0" name=""/>
        <dsp:cNvSpPr/>
      </dsp:nvSpPr>
      <dsp:spPr>
        <a:xfrm>
          <a:off x="1114551" y="755299"/>
          <a:ext cx="1161562" cy="1161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2222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1810AD6-F46E-4E1C-A242-7B4330FD6051}">
      <dsp:nvSpPr>
        <dsp:cNvPr id="0" name=""/>
        <dsp:cNvSpPr/>
      </dsp:nvSpPr>
      <dsp:spPr>
        <a:xfrm>
          <a:off x="35957" y="2978862"/>
          <a:ext cx="33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200150">
            <a:lnSpc>
              <a:spcPct val="90000"/>
            </a:lnSpc>
            <a:spcBef>
              <a:spcPct val="0"/>
            </a:spcBef>
            <a:spcAft>
              <a:spcPct val="35000"/>
            </a:spcAft>
            <a:defRPr cap="all"/>
          </a:pPr>
          <a:r>
            <a:rPr lang="en-US" sz="2700" kern="1200"/>
            <a:t>6 new applicants for 2019</a:t>
          </a:r>
        </a:p>
      </dsp:txBody>
      <dsp:txXfrm>
        <a:off x="35957" y="2978862"/>
        <a:ext cx="3318750" cy="720000"/>
      </dsp:txXfrm>
    </dsp:sp>
    <dsp:sp modelId="{DEAC2C46-ED6F-413A-9EFE-7923E984C374}">
      <dsp:nvSpPr>
        <dsp:cNvPr id="0" name=""/>
        <dsp:cNvSpPr/>
      </dsp:nvSpPr>
      <dsp:spPr>
        <a:xfrm>
          <a:off x="4582645" y="323862"/>
          <a:ext cx="2024437" cy="202443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F53D84-DAEE-4ABD-9E56-29237FEEFB05}">
      <dsp:nvSpPr>
        <dsp:cNvPr id="0" name=""/>
        <dsp:cNvSpPr/>
      </dsp:nvSpPr>
      <dsp:spPr>
        <a:xfrm>
          <a:off x="5014082" y="755299"/>
          <a:ext cx="1161562" cy="1161562"/>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2222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673643-41F9-4640-9BA0-BFFDF8CEAE81}">
      <dsp:nvSpPr>
        <dsp:cNvPr id="0" name=""/>
        <dsp:cNvSpPr/>
      </dsp:nvSpPr>
      <dsp:spPr>
        <a:xfrm>
          <a:off x="3935489" y="2978862"/>
          <a:ext cx="331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200150">
            <a:lnSpc>
              <a:spcPct val="90000"/>
            </a:lnSpc>
            <a:spcBef>
              <a:spcPct val="0"/>
            </a:spcBef>
            <a:spcAft>
              <a:spcPct val="35000"/>
            </a:spcAft>
            <a:defRPr cap="all"/>
          </a:pPr>
          <a:r>
            <a:rPr lang="en-US" sz="2700" kern="1200"/>
            <a:t>All accepted</a:t>
          </a:r>
        </a:p>
      </dsp:txBody>
      <dsp:txXfrm>
        <a:off x="3935489" y="2978862"/>
        <a:ext cx="331875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41DD9-94CA-7341-B623-218D66E57CD8}">
      <dsp:nvSpPr>
        <dsp:cNvPr id="0" name=""/>
        <dsp:cNvSpPr/>
      </dsp:nvSpPr>
      <dsp:spPr>
        <a:xfrm>
          <a:off x="35" y="235971"/>
          <a:ext cx="3406600" cy="720000"/>
        </a:xfrm>
        <a:prstGeom prst="rect">
          <a:avLst/>
        </a:prstGeom>
        <a:gradFill rotWithShape="0">
          <a:gsLst>
            <a:gs pos="0">
              <a:schemeClr val="accent2">
                <a:hueOff val="0"/>
                <a:satOff val="0"/>
                <a:lumOff val="0"/>
                <a:alphaOff val="0"/>
                <a:tint val="83000"/>
                <a:shade val="100000"/>
                <a:alpha val="100000"/>
                <a:hueMod val="100000"/>
                <a:satMod val="220000"/>
                <a:lumMod val="90000"/>
              </a:schemeClr>
            </a:gs>
            <a:gs pos="76000">
              <a:schemeClr val="accent2">
                <a:hueOff val="0"/>
                <a:satOff val="0"/>
                <a:lumOff val="0"/>
                <a:alphaOff val="0"/>
                <a:shade val="100000"/>
              </a:schemeClr>
            </a:gs>
            <a:gs pos="100000">
              <a:schemeClr val="accent2">
                <a:hueOff val="0"/>
                <a:satOff val="0"/>
                <a:lumOff val="0"/>
                <a:alphaOff val="0"/>
                <a:shade val="93000"/>
                <a:alpha val="100000"/>
                <a:satMod val="100000"/>
                <a:lumMod val="93000"/>
              </a:schemeClr>
            </a:gs>
          </a:gsLst>
          <a:path path="circle">
            <a:fillToRect l="15000" t="15000" r="100000" b="100000"/>
          </a:path>
        </a:gradFill>
        <a:ln w="15875" cap="flat" cmpd="sng" algn="ctr">
          <a:solidFill>
            <a:schemeClr val="accent2">
              <a:hueOff val="0"/>
              <a:satOff val="0"/>
              <a:lumOff val="0"/>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a:t>Present systems</a:t>
          </a:r>
        </a:p>
      </dsp:txBody>
      <dsp:txXfrm>
        <a:off x="35" y="235971"/>
        <a:ext cx="3406600" cy="720000"/>
      </dsp:txXfrm>
    </dsp:sp>
    <dsp:sp modelId="{E4479199-E925-A54A-B451-5817BBD562D7}">
      <dsp:nvSpPr>
        <dsp:cNvPr id="0" name=""/>
        <dsp:cNvSpPr/>
      </dsp:nvSpPr>
      <dsp:spPr>
        <a:xfrm>
          <a:off x="35" y="955971"/>
          <a:ext cx="3406600" cy="2830781"/>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a:t>20 Qs compulsory, each Q gets 3 points, max 30 points</a:t>
          </a:r>
        </a:p>
        <a:p>
          <a:pPr marL="228600" lvl="1" indent="-228600" algn="l" defTabSz="1111250">
            <a:lnSpc>
              <a:spcPct val="90000"/>
            </a:lnSpc>
            <a:spcBef>
              <a:spcPct val="0"/>
            </a:spcBef>
            <a:spcAft>
              <a:spcPct val="15000"/>
            </a:spcAft>
            <a:buChar char="••"/>
          </a:pPr>
          <a:r>
            <a:rPr lang="en-US" sz="2500" kern="1200" dirty="0"/>
            <a:t>So only get points for 10 Qs</a:t>
          </a:r>
        </a:p>
      </dsp:txBody>
      <dsp:txXfrm>
        <a:off x="35" y="955971"/>
        <a:ext cx="3406600" cy="2830781"/>
      </dsp:txXfrm>
    </dsp:sp>
    <dsp:sp modelId="{A8DB4626-8F86-3B48-9F9D-EFD145175A58}">
      <dsp:nvSpPr>
        <dsp:cNvPr id="0" name=""/>
        <dsp:cNvSpPr/>
      </dsp:nvSpPr>
      <dsp:spPr>
        <a:xfrm>
          <a:off x="3883560" y="235971"/>
          <a:ext cx="3406600" cy="720000"/>
        </a:xfrm>
        <a:prstGeom prst="rect">
          <a:avLst/>
        </a:prstGeom>
        <a:gradFill rotWithShape="0">
          <a:gsLst>
            <a:gs pos="0">
              <a:schemeClr val="accent2">
                <a:hueOff val="978826"/>
                <a:satOff val="13192"/>
                <a:lumOff val="16078"/>
                <a:alphaOff val="0"/>
                <a:tint val="83000"/>
                <a:shade val="100000"/>
                <a:alpha val="100000"/>
                <a:hueMod val="100000"/>
                <a:satMod val="220000"/>
                <a:lumMod val="90000"/>
              </a:schemeClr>
            </a:gs>
            <a:gs pos="76000">
              <a:schemeClr val="accent2">
                <a:hueOff val="978826"/>
                <a:satOff val="13192"/>
                <a:lumOff val="16078"/>
                <a:alphaOff val="0"/>
                <a:shade val="100000"/>
              </a:schemeClr>
            </a:gs>
            <a:gs pos="100000">
              <a:schemeClr val="accent2">
                <a:hueOff val="978826"/>
                <a:satOff val="13192"/>
                <a:lumOff val="16078"/>
                <a:alphaOff val="0"/>
                <a:shade val="93000"/>
                <a:alpha val="100000"/>
                <a:satMod val="100000"/>
                <a:lumMod val="93000"/>
              </a:schemeClr>
            </a:gs>
          </a:gsLst>
          <a:path path="circle">
            <a:fillToRect l="15000" t="15000" r="100000" b="100000"/>
          </a:path>
        </a:gradFill>
        <a:ln w="15875" cap="flat" cmpd="sng" algn="ctr">
          <a:solidFill>
            <a:schemeClr val="accent2">
              <a:hueOff val="978826"/>
              <a:satOff val="13192"/>
              <a:lumOff val="16078"/>
              <a:alphaOff val="0"/>
            </a:schemeClr>
          </a:solidFill>
          <a:prstDash val="solid"/>
        </a:ln>
        <a:effectLst>
          <a:outerShdw blurRad="381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a:t>New system (2020):</a:t>
          </a:r>
        </a:p>
      </dsp:txBody>
      <dsp:txXfrm>
        <a:off x="3883560" y="235971"/>
        <a:ext cx="3406600" cy="720000"/>
      </dsp:txXfrm>
    </dsp:sp>
    <dsp:sp modelId="{EE84BB75-B13E-1B49-B4B4-0198524999F0}">
      <dsp:nvSpPr>
        <dsp:cNvPr id="0" name=""/>
        <dsp:cNvSpPr/>
      </dsp:nvSpPr>
      <dsp:spPr>
        <a:xfrm>
          <a:off x="3883560" y="955971"/>
          <a:ext cx="3406600" cy="2830781"/>
        </a:xfrm>
        <a:prstGeom prst="rect">
          <a:avLst/>
        </a:prstGeom>
        <a:solidFill>
          <a:schemeClr val="accent2">
            <a:tint val="40000"/>
            <a:alpha val="90000"/>
            <a:hueOff val="910317"/>
            <a:satOff val="14861"/>
            <a:lumOff val="3322"/>
            <a:alphaOff val="0"/>
          </a:schemeClr>
        </a:solidFill>
        <a:ln w="15875" cap="flat" cmpd="sng" algn="ctr">
          <a:solidFill>
            <a:schemeClr val="accent2">
              <a:tint val="40000"/>
              <a:alpha val="90000"/>
              <a:hueOff val="910317"/>
              <a:satOff val="14861"/>
              <a:lumOff val="332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u="sng" kern="1200" dirty="0"/>
            <a:t>30 </a:t>
          </a:r>
          <a:r>
            <a:rPr lang="en-US" sz="2500" b="1" u="sng" kern="1200" dirty="0"/>
            <a:t>points</a:t>
          </a:r>
          <a:r>
            <a:rPr lang="en-US" sz="2500" u="sng" kern="1200" dirty="0"/>
            <a:t> worth of questions compulsory</a:t>
          </a:r>
          <a:endParaRPr lang="en-US" sz="2500" kern="1200" dirty="0"/>
        </a:p>
        <a:p>
          <a:pPr marL="457200" lvl="2" indent="-228600" algn="l" defTabSz="1111250">
            <a:lnSpc>
              <a:spcPct val="90000"/>
            </a:lnSpc>
            <a:spcBef>
              <a:spcPct val="0"/>
            </a:spcBef>
            <a:spcAft>
              <a:spcPct val="15000"/>
            </a:spcAft>
            <a:buChar char="••"/>
          </a:pPr>
          <a:r>
            <a:rPr lang="en-US" sz="2500" kern="1200"/>
            <a:t>MCQ 1.5 points</a:t>
          </a:r>
        </a:p>
        <a:p>
          <a:pPr marL="457200" lvl="2" indent="-228600" algn="l" defTabSz="1111250">
            <a:lnSpc>
              <a:spcPct val="90000"/>
            </a:lnSpc>
            <a:spcBef>
              <a:spcPct val="0"/>
            </a:spcBef>
            <a:spcAft>
              <a:spcPct val="15000"/>
            </a:spcAft>
            <a:buChar char="••"/>
          </a:pPr>
          <a:r>
            <a:rPr lang="en-US" sz="2500" kern="1200" dirty="0" err="1"/>
            <a:t>Haem</a:t>
          </a:r>
          <a:r>
            <a:rPr lang="en-US" sz="2500" kern="1200" dirty="0"/>
            <a:t>/</a:t>
          </a:r>
          <a:r>
            <a:rPr lang="en-US" sz="2500" kern="1200" dirty="0" err="1"/>
            <a:t>cyto</a:t>
          </a:r>
          <a:r>
            <a:rPr lang="en-US" sz="2500" kern="1200" dirty="0"/>
            <a:t> slide, chem case or GP essay 7.5 points</a:t>
          </a:r>
        </a:p>
        <a:p>
          <a:pPr marL="457200" lvl="2" indent="-228600" algn="l" defTabSz="1111250">
            <a:lnSpc>
              <a:spcPct val="90000"/>
            </a:lnSpc>
            <a:spcBef>
              <a:spcPct val="0"/>
            </a:spcBef>
            <a:spcAft>
              <a:spcPct val="15000"/>
            </a:spcAft>
            <a:buChar char="••"/>
          </a:pPr>
          <a:r>
            <a:rPr lang="en-US" sz="2500" kern="1200"/>
            <a:t>Max 50 points</a:t>
          </a:r>
        </a:p>
      </dsp:txBody>
      <dsp:txXfrm>
        <a:off x="3883560" y="955971"/>
        <a:ext cx="3406600" cy="283078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889938" cy="489374"/>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777607" y="0"/>
            <a:ext cx="2889938" cy="489374"/>
          </a:xfrm>
          <a:prstGeom prst="rect">
            <a:avLst/>
          </a:prstGeom>
        </p:spPr>
        <p:txBody>
          <a:bodyPr vert="horz" lIns="91440" tIns="45720" rIns="91440" bIns="45720" rtlCol="0"/>
          <a:lstStyle>
            <a:lvl1pPr algn="r">
              <a:defRPr sz="1200"/>
            </a:lvl1pPr>
          </a:lstStyle>
          <a:p>
            <a:fld id="{B03E8B17-B3F5-45E8-AB96-D5055F15C34C}" type="datetimeFigureOut">
              <a:rPr lang="el-GR" smtClean="0"/>
              <a:pPr/>
              <a:t>23/9/2019</a:t>
            </a:fld>
            <a:endParaRPr lang="el-GR"/>
          </a:p>
        </p:txBody>
      </p:sp>
      <p:sp>
        <p:nvSpPr>
          <p:cNvPr id="4" name="Θέση υποσέλιδου 3"/>
          <p:cNvSpPr>
            <a:spLocks noGrp="1"/>
          </p:cNvSpPr>
          <p:nvPr>
            <p:ph type="ftr" sz="quarter" idx="2"/>
          </p:nvPr>
        </p:nvSpPr>
        <p:spPr>
          <a:xfrm>
            <a:off x="0" y="9264228"/>
            <a:ext cx="2889938" cy="489373"/>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777607" y="9264228"/>
            <a:ext cx="2889938" cy="489373"/>
          </a:xfrm>
          <a:prstGeom prst="rect">
            <a:avLst/>
          </a:prstGeom>
        </p:spPr>
        <p:txBody>
          <a:bodyPr vert="horz" lIns="91440" tIns="45720" rIns="91440" bIns="45720" rtlCol="0" anchor="b"/>
          <a:lstStyle>
            <a:lvl1pPr algn="r">
              <a:defRPr sz="1200"/>
            </a:lvl1pPr>
          </a:lstStyle>
          <a:p>
            <a:fld id="{DCE77AA5-B576-4810-AE25-3D058B9BF723}" type="slidenum">
              <a:rPr lang="el-GR" smtClean="0"/>
              <a:pPr/>
              <a:t>‹#›</a:t>
            </a:fld>
            <a:endParaRPr lang="el-GR"/>
          </a:p>
        </p:txBody>
      </p:sp>
    </p:spTree>
    <p:extLst>
      <p:ext uri="{BB962C8B-B14F-4D97-AF65-F5344CB8AC3E}">
        <p14:creationId xmlns:p14="http://schemas.microsoft.com/office/powerpoint/2010/main" val="1266348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fld id="{09C0EEA5-3A1A-4749-961E-0780310CFD72}" type="datetimeFigureOut">
              <a:rPr lang="el-GR" smtClean="0"/>
              <a:pPr/>
              <a:t>23/9/2019</a:t>
            </a:fld>
            <a:endParaRPr lang="el-GR"/>
          </a:p>
        </p:txBody>
      </p:sp>
      <p:sp>
        <p:nvSpPr>
          <p:cNvPr id="4" name="3 - Θέση εικόνας διαφάνειας"/>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66909" y="4632960"/>
            <a:ext cx="5335270" cy="438912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fld id="{5C9C5015-5FB6-4D68-A1C2-34A310614E60}" type="slidenum">
              <a:rPr lang="el-GR" smtClean="0"/>
              <a:pPr/>
              <a:t>‹#›</a:t>
            </a:fld>
            <a:endParaRPr lang="el-GR"/>
          </a:p>
        </p:txBody>
      </p:sp>
    </p:spTree>
    <p:extLst>
      <p:ext uri="{BB962C8B-B14F-4D97-AF65-F5344CB8AC3E}">
        <p14:creationId xmlns:p14="http://schemas.microsoft.com/office/powerpoint/2010/main" val="1100696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E054B77-DBA8-4AD2-BC21-0133D3058565}" type="slidenum">
              <a:rPr lang="en-GB" smtClean="0"/>
              <a:pPr/>
              <a:t>4</a:t>
            </a:fld>
            <a:endParaRPr lang="en-GB"/>
          </a:p>
        </p:txBody>
      </p:sp>
    </p:spTree>
    <p:extLst>
      <p:ext uri="{BB962C8B-B14F-4D97-AF65-F5344CB8AC3E}">
        <p14:creationId xmlns:p14="http://schemas.microsoft.com/office/powerpoint/2010/main" val="280596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a:t>No</a:t>
            </a:r>
            <a:r>
              <a:rPr lang="de-DE" dirty="0"/>
              <a:t> </a:t>
            </a:r>
            <a:r>
              <a:rPr lang="de-DE" dirty="0" err="1"/>
              <a:t>change</a:t>
            </a:r>
            <a:r>
              <a:rPr lang="de-DE" dirty="0"/>
              <a:t> in LSC </a:t>
            </a:r>
            <a:r>
              <a:rPr lang="de-DE" dirty="0" err="1"/>
              <a:t>members</a:t>
            </a:r>
            <a:r>
              <a:rPr lang="de-DE" dirty="0"/>
              <a:t> </a:t>
            </a:r>
            <a:r>
              <a:rPr lang="de-DE" dirty="0" err="1"/>
              <a:t>group</a:t>
            </a:r>
            <a:endParaRPr lang="de-DE" dirty="0"/>
          </a:p>
        </p:txBody>
      </p:sp>
      <p:sp>
        <p:nvSpPr>
          <p:cNvPr id="4" name="Foliennummernplatzhalter 3"/>
          <p:cNvSpPr>
            <a:spLocks noGrp="1"/>
          </p:cNvSpPr>
          <p:nvPr>
            <p:ph type="sldNum" sz="quarter" idx="10"/>
          </p:nvPr>
        </p:nvSpPr>
        <p:spPr/>
        <p:txBody>
          <a:bodyPr/>
          <a:lstStyle/>
          <a:p>
            <a:fld id="{02145FB1-AAF9-4A30-BDDC-F02A05CC4AA8}" type="slidenum">
              <a:rPr lang="de-DE" smtClean="0"/>
              <a:pPr/>
              <a:t>36</a:t>
            </a:fld>
            <a:endParaRPr lang="de-DE"/>
          </a:p>
        </p:txBody>
      </p:sp>
    </p:spTree>
    <p:extLst>
      <p:ext uri="{BB962C8B-B14F-4D97-AF65-F5344CB8AC3E}">
        <p14:creationId xmlns:p14="http://schemas.microsoft.com/office/powerpoint/2010/main" val="1143558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Martina, Uni </a:t>
            </a:r>
            <a:r>
              <a:rPr lang="de-DE" dirty="0" err="1"/>
              <a:t>Zurich</a:t>
            </a:r>
            <a:r>
              <a:rPr lang="de-DE" dirty="0"/>
              <a:t> + Ilse Vienna + Peter Dublin </a:t>
            </a:r>
            <a:r>
              <a:rPr lang="de-DE" dirty="0" err="1"/>
              <a:t>reminded</a:t>
            </a:r>
            <a:r>
              <a:rPr lang="de-DE" dirty="0"/>
              <a:t> May 25th, 2019</a:t>
            </a:r>
          </a:p>
          <a:p>
            <a:r>
              <a:rPr lang="de-DE" dirty="0" err="1"/>
              <a:t>Unclear</a:t>
            </a:r>
            <a:r>
              <a:rPr lang="de-DE" dirty="0"/>
              <a:t> </a:t>
            </a:r>
            <a:r>
              <a:rPr lang="de-DE" dirty="0" err="1"/>
              <a:t>who</a:t>
            </a:r>
            <a:r>
              <a:rPr lang="de-DE" dirty="0"/>
              <a:t> </a:t>
            </a:r>
            <a:r>
              <a:rPr lang="de-DE" dirty="0" err="1"/>
              <a:t>is</a:t>
            </a:r>
            <a:r>
              <a:rPr lang="de-DE" dirty="0"/>
              <a:t> </a:t>
            </a:r>
            <a:r>
              <a:rPr lang="de-DE" dirty="0" err="1"/>
              <a:t>the</a:t>
            </a:r>
            <a:r>
              <a:rPr lang="de-DE" dirty="0"/>
              <a:t> </a:t>
            </a:r>
            <a:r>
              <a:rPr lang="de-DE" dirty="0" err="1"/>
              <a:t>contact</a:t>
            </a:r>
            <a:r>
              <a:rPr lang="de-DE" dirty="0"/>
              <a:t> </a:t>
            </a:r>
            <a:r>
              <a:rPr lang="de-DE" dirty="0" err="1"/>
              <a:t>person</a:t>
            </a:r>
            <a:r>
              <a:rPr lang="de-DE" dirty="0"/>
              <a:t> </a:t>
            </a:r>
            <a:r>
              <a:rPr lang="de-DE" dirty="0" err="1"/>
              <a:t>for</a:t>
            </a:r>
            <a:r>
              <a:rPr lang="de-DE" dirty="0"/>
              <a:t> IDEXX. IDEXX </a:t>
            </a:r>
            <a:r>
              <a:rPr lang="de-DE" dirty="0" err="1"/>
              <a:t>recertification</a:t>
            </a:r>
            <a:r>
              <a:rPr lang="de-DE" dirty="0"/>
              <a:t> due in 2018</a:t>
            </a:r>
          </a:p>
          <a:p>
            <a:endParaRPr lang="de-DE" dirty="0"/>
          </a:p>
        </p:txBody>
      </p:sp>
      <p:sp>
        <p:nvSpPr>
          <p:cNvPr id="4" name="Foliennummernplatzhalter 3"/>
          <p:cNvSpPr>
            <a:spLocks noGrp="1"/>
          </p:cNvSpPr>
          <p:nvPr>
            <p:ph type="sldNum" sz="quarter" idx="10"/>
          </p:nvPr>
        </p:nvSpPr>
        <p:spPr/>
        <p:txBody>
          <a:bodyPr/>
          <a:lstStyle/>
          <a:p>
            <a:fld id="{02145FB1-AAF9-4A30-BDDC-F02A05CC4AA8}" type="slidenum">
              <a:rPr lang="de-DE" smtClean="0"/>
              <a:pPr/>
              <a:t>38</a:t>
            </a:fld>
            <a:endParaRPr lang="de-DE"/>
          </a:p>
        </p:txBody>
      </p:sp>
    </p:spTree>
    <p:extLst>
      <p:ext uri="{BB962C8B-B14F-4D97-AF65-F5344CB8AC3E}">
        <p14:creationId xmlns:p14="http://schemas.microsoft.com/office/powerpoint/2010/main" val="1775197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Sterling bank balance has decreased</a:t>
            </a:r>
            <a:r>
              <a:rPr lang="en-GB" baseline="0" dirty="0" smtClean="0"/>
              <a:t> (~£10,000)</a:t>
            </a:r>
            <a:r>
              <a:rPr lang="en-GB" dirty="0" smtClean="0"/>
              <a:t> since last year’s AGM, however this is a deliberate strategy to</a:t>
            </a:r>
            <a:r>
              <a:rPr lang="en-GB" baseline="0" dirty="0" smtClean="0"/>
              <a:t> keep college’s assets in Euros where possible due to current weakness of pound sterling.</a:t>
            </a:r>
          </a:p>
          <a:p>
            <a:endParaRPr lang="en-GB" baseline="0" dirty="0" smtClean="0"/>
          </a:p>
          <a:p>
            <a:r>
              <a:rPr lang="en-GB" baseline="0" dirty="0" smtClean="0"/>
              <a:t>Euro </a:t>
            </a:r>
            <a:r>
              <a:rPr lang="en-GB" baseline="0" dirty="0" err="1" smtClean="0"/>
              <a:t>Paypal</a:t>
            </a:r>
            <a:r>
              <a:rPr lang="en-GB" baseline="0" dirty="0" smtClean="0"/>
              <a:t> account has increased in value over this time by ~15,000 euros</a:t>
            </a:r>
            <a:endParaRPr lang="en-GB" dirty="0"/>
          </a:p>
        </p:txBody>
      </p:sp>
      <p:sp>
        <p:nvSpPr>
          <p:cNvPr id="4" name="Slide Number Placeholder 3"/>
          <p:cNvSpPr>
            <a:spLocks noGrp="1"/>
          </p:cNvSpPr>
          <p:nvPr>
            <p:ph type="sldNum" sz="quarter" idx="10"/>
          </p:nvPr>
        </p:nvSpPr>
        <p:spPr/>
        <p:txBody>
          <a:bodyPr/>
          <a:lstStyle/>
          <a:p>
            <a:fld id="{FE054B77-DBA8-4AD2-BC21-0133D3058565}" type="slidenum">
              <a:rPr lang="en-GB" smtClean="0"/>
              <a:pPr/>
              <a:t>5</a:t>
            </a:fld>
            <a:endParaRPr lang="en-GB"/>
          </a:p>
        </p:txBody>
      </p:sp>
    </p:spTree>
    <p:extLst>
      <p:ext uri="{BB962C8B-B14F-4D97-AF65-F5344CB8AC3E}">
        <p14:creationId xmlns:p14="http://schemas.microsoft.com/office/powerpoint/2010/main" val="2578115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table shows all incomes to the college in 2018</a:t>
            </a:r>
            <a:endParaRPr lang="en-GB" dirty="0"/>
          </a:p>
        </p:txBody>
      </p:sp>
      <p:sp>
        <p:nvSpPr>
          <p:cNvPr id="4" name="Slide Number Placeholder 3"/>
          <p:cNvSpPr>
            <a:spLocks noGrp="1"/>
          </p:cNvSpPr>
          <p:nvPr>
            <p:ph type="sldNum" sz="quarter" idx="10"/>
          </p:nvPr>
        </p:nvSpPr>
        <p:spPr/>
        <p:txBody>
          <a:bodyPr/>
          <a:lstStyle/>
          <a:p>
            <a:fld id="{FF4960F1-2A3F-4EE2-8279-D509BE4988E3}" type="slidenum">
              <a:rPr lang="en-GB" smtClean="0"/>
              <a:pPr/>
              <a:t>6</a:t>
            </a:fld>
            <a:endParaRPr lang="en-GB" dirty="0"/>
          </a:p>
        </p:txBody>
      </p:sp>
    </p:spTree>
    <p:extLst>
      <p:ext uri="{BB962C8B-B14F-4D97-AF65-F5344CB8AC3E}">
        <p14:creationId xmlns:p14="http://schemas.microsoft.com/office/powerpoint/2010/main" val="1149677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You can see overall that expenditures in 2018 were roughly in line with incomes (£15,600 vs £15,500 income)</a:t>
            </a:r>
          </a:p>
        </p:txBody>
      </p:sp>
      <p:sp>
        <p:nvSpPr>
          <p:cNvPr id="4" name="Slide Number Placeholder 3"/>
          <p:cNvSpPr>
            <a:spLocks noGrp="1"/>
          </p:cNvSpPr>
          <p:nvPr>
            <p:ph type="sldNum" sz="quarter" idx="10"/>
          </p:nvPr>
        </p:nvSpPr>
        <p:spPr/>
        <p:txBody>
          <a:bodyPr/>
          <a:lstStyle/>
          <a:p>
            <a:fld id="{FF4960F1-2A3F-4EE2-8279-D509BE4988E3}" type="slidenum">
              <a:rPr lang="en-GB" smtClean="0"/>
              <a:pPr/>
              <a:t>7</a:t>
            </a:fld>
            <a:endParaRPr lang="en-GB" dirty="0"/>
          </a:p>
        </p:txBody>
      </p:sp>
    </p:spTree>
    <p:extLst>
      <p:ext uri="{BB962C8B-B14F-4D97-AF65-F5344CB8AC3E}">
        <p14:creationId xmlns:p14="http://schemas.microsoft.com/office/powerpoint/2010/main" val="2126384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Incomes are above expected budget in all income areas.</a:t>
            </a:r>
          </a:p>
          <a:p>
            <a:r>
              <a:rPr lang="en-GB" baseline="0" dirty="0" smtClean="0"/>
              <a:t>Diplomate income was boosted by payments from Diplomates considered inactive (who were not budgeted for)</a:t>
            </a:r>
          </a:p>
          <a:p>
            <a:r>
              <a:rPr lang="en-GB" baseline="0" dirty="0" smtClean="0"/>
              <a:t>Also reasonable income from lab accreditations and new resident registrations (new income stream)</a:t>
            </a:r>
          </a:p>
          <a:p>
            <a:r>
              <a:rPr lang="en-GB" baseline="0" dirty="0" smtClean="0"/>
              <a:t>More residents than usual are also enrolled for the exam in 2019</a:t>
            </a:r>
          </a:p>
          <a:p>
            <a:r>
              <a:rPr lang="en-GB" baseline="0" dirty="0" smtClean="0"/>
              <a:t>Cathy allowed more than 20 residents to attend the summer school, therefore incomes for this were also higher than expected</a:t>
            </a:r>
          </a:p>
        </p:txBody>
      </p:sp>
      <p:sp>
        <p:nvSpPr>
          <p:cNvPr id="4" name="Slide Number Placeholder 3"/>
          <p:cNvSpPr>
            <a:spLocks noGrp="1"/>
          </p:cNvSpPr>
          <p:nvPr>
            <p:ph type="sldNum" sz="quarter" idx="10"/>
          </p:nvPr>
        </p:nvSpPr>
        <p:spPr/>
        <p:txBody>
          <a:bodyPr/>
          <a:lstStyle/>
          <a:p>
            <a:fld id="{FF4960F1-2A3F-4EE2-8279-D509BE4988E3}" type="slidenum">
              <a:rPr lang="en-GB" smtClean="0"/>
              <a:pPr/>
              <a:t>8</a:t>
            </a:fld>
            <a:endParaRPr lang="en-GB" dirty="0"/>
          </a:p>
        </p:txBody>
      </p:sp>
    </p:spTree>
    <p:extLst>
      <p:ext uri="{BB962C8B-B14F-4D97-AF65-F5344CB8AC3E}">
        <p14:creationId xmlns:p14="http://schemas.microsoft.com/office/powerpoint/2010/main" val="1428154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Expenditures for most ‘big ticket’ items are below budget – Summer school was £400 under budget and expenses associated with Vienna Board meeting were also £700 below budget.</a:t>
            </a:r>
          </a:p>
          <a:p>
            <a:endParaRPr lang="en-GB" baseline="0" dirty="0" smtClean="0"/>
          </a:p>
          <a:p>
            <a:r>
              <a:rPr lang="en-GB" baseline="0" dirty="0" smtClean="0"/>
              <a:t>Areas for which additional expenditure is expected before the end of 2019 are shown in yellow</a:t>
            </a:r>
          </a:p>
          <a:p>
            <a:endParaRPr lang="en-GB" baseline="0" dirty="0" smtClean="0"/>
          </a:p>
          <a:p>
            <a:r>
              <a:rPr lang="en-GB" baseline="0" dirty="0" smtClean="0"/>
              <a:t>A few areas are slightly over budget, one of which was cost of Ernst’s attendance at ACVP, which was not budgeted for. This is now accounted for in the proposed 2020 budget</a:t>
            </a:r>
          </a:p>
          <a:p>
            <a:endParaRPr lang="en-GB" baseline="0" dirty="0" smtClean="0"/>
          </a:p>
          <a:p>
            <a:r>
              <a:rPr lang="en-GB" baseline="0" dirty="0" smtClean="0"/>
              <a:t>Overall by end of 2019, I would expect income in 2019 to exceed expenditure by around £3,000.</a:t>
            </a:r>
          </a:p>
        </p:txBody>
      </p:sp>
      <p:sp>
        <p:nvSpPr>
          <p:cNvPr id="4" name="Slide Number Placeholder 3"/>
          <p:cNvSpPr>
            <a:spLocks noGrp="1"/>
          </p:cNvSpPr>
          <p:nvPr>
            <p:ph type="sldNum" sz="quarter" idx="10"/>
          </p:nvPr>
        </p:nvSpPr>
        <p:spPr/>
        <p:txBody>
          <a:bodyPr/>
          <a:lstStyle/>
          <a:p>
            <a:fld id="{FF4960F1-2A3F-4EE2-8279-D509BE4988E3}" type="slidenum">
              <a:rPr lang="en-GB" smtClean="0"/>
              <a:pPr/>
              <a:t>9</a:t>
            </a:fld>
            <a:endParaRPr lang="en-GB" dirty="0"/>
          </a:p>
        </p:txBody>
      </p:sp>
    </p:spTree>
    <p:extLst>
      <p:ext uri="{BB962C8B-B14F-4D97-AF65-F5344CB8AC3E}">
        <p14:creationId xmlns:p14="http://schemas.microsoft.com/office/powerpoint/2010/main" val="815723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Based on predicted expenditures</a:t>
            </a:r>
            <a:r>
              <a:rPr lang="en-GB" baseline="0" dirty="0" smtClean="0"/>
              <a:t> for rest of 2019, I would expect the financial position of the ECVCP to be as shown above</a:t>
            </a:r>
          </a:p>
          <a:p>
            <a:endParaRPr lang="en-GB" baseline="0" dirty="0" smtClean="0"/>
          </a:p>
          <a:p>
            <a:r>
              <a:rPr lang="en-GB" baseline="0" dirty="0" smtClean="0"/>
              <a:t>We continue to be in good financial health. Since 1/1/18 I would estimate that the assets of the college have increased by around 5,000 euros.</a:t>
            </a:r>
            <a:endParaRPr lang="en-GB" dirty="0"/>
          </a:p>
        </p:txBody>
      </p:sp>
      <p:sp>
        <p:nvSpPr>
          <p:cNvPr id="4" name="Slide Number Placeholder 3"/>
          <p:cNvSpPr>
            <a:spLocks noGrp="1"/>
          </p:cNvSpPr>
          <p:nvPr>
            <p:ph type="sldNum" sz="quarter" idx="10"/>
          </p:nvPr>
        </p:nvSpPr>
        <p:spPr/>
        <p:txBody>
          <a:bodyPr/>
          <a:lstStyle/>
          <a:p>
            <a:fld id="{FE054B77-DBA8-4AD2-BC21-0133D3058565}" type="slidenum">
              <a:rPr lang="en-GB" smtClean="0"/>
              <a:pPr/>
              <a:t>10</a:t>
            </a:fld>
            <a:endParaRPr lang="en-GB"/>
          </a:p>
        </p:txBody>
      </p:sp>
    </p:spTree>
    <p:extLst>
      <p:ext uri="{BB962C8B-B14F-4D97-AF65-F5344CB8AC3E}">
        <p14:creationId xmlns:p14="http://schemas.microsoft.com/office/powerpoint/2010/main" val="1187081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Most</a:t>
            </a:r>
            <a:r>
              <a:rPr lang="en-GB" baseline="0" dirty="0" smtClean="0"/>
              <a:t> diplomates have paid their fees after a letter was sent by the President, however a few who still have not paid in 2019</a:t>
            </a:r>
            <a:endParaRPr lang="en-GB" dirty="0"/>
          </a:p>
        </p:txBody>
      </p:sp>
      <p:sp>
        <p:nvSpPr>
          <p:cNvPr id="4" name="Slide Number Placeholder 3"/>
          <p:cNvSpPr>
            <a:spLocks noGrp="1"/>
          </p:cNvSpPr>
          <p:nvPr>
            <p:ph type="sldNum" sz="quarter" idx="10"/>
          </p:nvPr>
        </p:nvSpPr>
        <p:spPr/>
        <p:txBody>
          <a:bodyPr/>
          <a:lstStyle/>
          <a:p>
            <a:fld id="{FE054B77-DBA8-4AD2-BC21-0133D3058565}" type="slidenum">
              <a:rPr lang="en-GB" smtClean="0"/>
              <a:pPr/>
              <a:t>11</a:t>
            </a:fld>
            <a:endParaRPr lang="en-GB"/>
          </a:p>
        </p:txBody>
      </p:sp>
    </p:spTree>
    <p:extLst>
      <p:ext uri="{BB962C8B-B14F-4D97-AF65-F5344CB8AC3E}">
        <p14:creationId xmlns:p14="http://schemas.microsoft.com/office/powerpoint/2010/main" val="1929287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Looking ahead to 2020, and the possible incomes and expenditures, you can see that incomes and expenditures</a:t>
            </a:r>
            <a:r>
              <a:rPr lang="en-GB" baseline="0" dirty="0" smtClean="0"/>
              <a:t> should be balanced</a:t>
            </a:r>
            <a:r>
              <a:rPr lang="en-GB" dirty="0" smtClean="0"/>
              <a:t>.</a:t>
            </a:r>
          </a:p>
          <a:p>
            <a:endParaRPr lang="en-GB" dirty="0" smtClean="0"/>
          </a:p>
        </p:txBody>
      </p:sp>
      <p:sp>
        <p:nvSpPr>
          <p:cNvPr id="4" name="Slide Number Placeholder 3"/>
          <p:cNvSpPr>
            <a:spLocks noGrp="1"/>
          </p:cNvSpPr>
          <p:nvPr>
            <p:ph type="sldNum" sz="quarter" idx="10"/>
          </p:nvPr>
        </p:nvSpPr>
        <p:spPr/>
        <p:txBody>
          <a:bodyPr/>
          <a:lstStyle/>
          <a:p>
            <a:fld id="{FF4960F1-2A3F-4EE2-8279-D509BE4988E3}" type="slidenum">
              <a:rPr lang="en-GB" smtClean="0"/>
              <a:pPr/>
              <a:t>12</a:t>
            </a:fld>
            <a:endParaRPr lang="en-GB" dirty="0"/>
          </a:p>
        </p:txBody>
      </p:sp>
    </p:spTree>
    <p:extLst>
      <p:ext uri="{BB962C8B-B14F-4D97-AF65-F5344CB8AC3E}">
        <p14:creationId xmlns:p14="http://schemas.microsoft.com/office/powerpoint/2010/main" val="347374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l-GR" smtClean="0"/>
              <a:t>Kλικ για επεξεργασία του τίτλου</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2342CEA3-3058-4D43-AE35-B3DA76CB4003}" type="datetimeFigureOut">
              <a:rPr lang="el-GR" smtClean="0"/>
              <a:pPr/>
              <a:t>23/9/2019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3F1D1C4-C2D9-4231-9FB2-B2D9D97AA41D}" type="slidenum">
              <a:rPr lang="el-GR" smtClean="0"/>
              <a:pPr/>
              <a:t>‹#›</a:t>
            </a:fld>
            <a:endParaRPr lang="el-GR"/>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2342CEA3-3058-4D43-AE35-B3DA76CB4003}" type="datetimeFigureOut">
              <a:rPr lang="el-GR" smtClean="0"/>
              <a:pPr/>
              <a:t>23/9/2019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l-GR" smtClean="0"/>
              <a:t>Kλικ για επεξεργασία του τίτλου</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2342CEA3-3058-4D43-AE35-B3DA76CB4003}" type="datetimeFigureOut">
              <a:rPr lang="el-GR" smtClean="0"/>
              <a:pPr/>
              <a:t>23/9/2019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Content Placeholder 2"/>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2342CEA3-3058-4D43-AE35-B3DA76CB4003}" type="datetimeFigureOut">
              <a:rPr lang="el-GR" smtClean="0"/>
              <a:pPr/>
              <a:t>23/9/2019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l-GR" smtClean="0"/>
              <a:t>Kλικ για επεξεργασία του τίτλου</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Date Placeholder 3"/>
          <p:cNvSpPr>
            <a:spLocks noGrp="1"/>
          </p:cNvSpPr>
          <p:nvPr>
            <p:ph type="dt" sz="half" idx="10"/>
          </p:nvPr>
        </p:nvSpPr>
        <p:spPr/>
        <p:txBody>
          <a:bodyPr/>
          <a:lstStyle/>
          <a:p>
            <a:fld id="{2342CEA3-3058-4D43-AE35-B3DA76CB4003}" type="datetimeFigureOut">
              <a:rPr lang="el-GR" smtClean="0"/>
              <a:pPr/>
              <a:t>23/9/2019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D3F1D1C4-C2D9-4231-9FB2-B2D9D97AA41D}" type="slidenum">
              <a:rPr lang="el-GR" smtClean="0"/>
              <a:pPr/>
              <a:t>‹#›</a:t>
            </a:fld>
            <a:endParaRPr lang="el-GR"/>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Date Placeholder 4"/>
          <p:cNvSpPr>
            <a:spLocks noGrp="1"/>
          </p:cNvSpPr>
          <p:nvPr>
            <p:ph type="dt" sz="half" idx="10"/>
          </p:nvPr>
        </p:nvSpPr>
        <p:spPr/>
        <p:txBody>
          <a:bodyPr/>
          <a:lstStyle/>
          <a:p>
            <a:fld id="{2342CEA3-3058-4D43-AE35-B3DA76CB4003}" type="datetimeFigureOut">
              <a:rPr lang="el-GR" smtClean="0"/>
              <a:pPr/>
              <a:t>23/9/2019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Kλικ για επεξεργασία του τίτλου</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Date Placeholder 6"/>
          <p:cNvSpPr>
            <a:spLocks noGrp="1"/>
          </p:cNvSpPr>
          <p:nvPr>
            <p:ph type="dt" sz="half" idx="10"/>
          </p:nvPr>
        </p:nvSpPr>
        <p:spPr/>
        <p:txBody>
          <a:bodyPr/>
          <a:lstStyle/>
          <a:p>
            <a:fld id="{2342CEA3-3058-4D43-AE35-B3DA76CB4003}" type="datetimeFigureOut">
              <a:rPr lang="el-GR" smtClean="0"/>
              <a:pPr/>
              <a:t>23/9/2019</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D3F1D1C4-C2D9-4231-9FB2-B2D9D97AA41D}" type="slidenum">
              <a:rPr lang="el-GR" smtClean="0"/>
              <a:pPr/>
              <a:t>‹#›</a:t>
            </a:fld>
            <a:endParaRPr lang="el-GR"/>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Kλικ για επεξεργασία του τίτλου</a:t>
            </a:r>
            <a:endParaRPr lang="en-US" dirty="0"/>
          </a:p>
        </p:txBody>
      </p:sp>
      <p:sp>
        <p:nvSpPr>
          <p:cNvPr id="3" name="Date Placeholder 2"/>
          <p:cNvSpPr>
            <a:spLocks noGrp="1"/>
          </p:cNvSpPr>
          <p:nvPr>
            <p:ph type="dt" sz="half" idx="10"/>
          </p:nvPr>
        </p:nvSpPr>
        <p:spPr/>
        <p:txBody>
          <a:bodyPr/>
          <a:lstStyle/>
          <a:p>
            <a:fld id="{2342CEA3-3058-4D43-AE35-B3DA76CB4003}" type="datetimeFigureOut">
              <a:rPr lang="el-GR" smtClean="0"/>
              <a:pPr/>
              <a:t>23/9/2019</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42CEA3-3058-4D43-AE35-B3DA76CB4003}" type="datetimeFigureOut">
              <a:rPr lang="el-GR" smtClean="0"/>
              <a:pPr/>
              <a:t>23/9/2019</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l-GR" smtClean="0"/>
              <a:t>Kλικ για επεξεργασία του τίτλου</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Date Placeholder 4"/>
          <p:cNvSpPr>
            <a:spLocks noGrp="1"/>
          </p:cNvSpPr>
          <p:nvPr>
            <p:ph type="dt" sz="half" idx="10"/>
          </p:nvPr>
        </p:nvSpPr>
        <p:spPr/>
        <p:txBody>
          <a:bodyPr/>
          <a:lstStyle/>
          <a:p>
            <a:fld id="{2342CEA3-3058-4D43-AE35-B3DA76CB4003}" type="datetimeFigureOut">
              <a:rPr lang="el-GR" smtClean="0"/>
              <a:pPr/>
              <a:t>23/9/2019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3F1D1C4-C2D9-4231-9FB2-B2D9D97AA41D}" type="slidenum">
              <a:rPr lang="el-GR" smtClean="0"/>
              <a:pPr/>
              <a:t>‹#›</a:t>
            </a:fld>
            <a:endParaRPr lang="el-GR"/>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l-GR" smtClean="0"/>
              <a:t>Kλικ για επεξεργασία του τίτλου</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Date Placeholder 4"/>
          <p:cNvSpPr>
            <a:spLocks noGrp="1"/>
          </p:cNvSpPr>
          <p:nvPr>
            <p:ph type="dt" sz="half" idx="10"/>
          </p:nvPr>
        </p:nvSpPr>
        <p:spPr/>
        <p:txBody>
          <a:bodyPr/>
          <a:lstStyle/>
          <a:p>
            <a:fld id="{2342CEA3-3058-4D43-AE35-B3DA76CB4003}" type="datetimeFigureOut">
              <a:rPr lang="el-GR" smtClean="0"/>
              <a:pPr/>
              <a:t>23/9/2019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l-GR" smtClean="0"/>
              <a:t>Kλικ για επεξεργασία του τίτλου</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2342CEA3-3058-4D43-AE35-B3DA76CB4003}" type="datetimeFigureOut">
              <a:rPr lang="el-GR" smtClean="0"/>
              <a:pPr/>
              <a:t>23/9/2019</a:t>
            </a:fld>
            <a:endParaRPr lang="el-GR"/>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l-GR"/>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D3F1D1C4-C2D9-4231-9FB2-B2D9D97AA41D}" type="slidenum">
              <a:rPr lang="el-GR" smtClean="0"/>
              <a:pPr/>
              <a:t>‹#›</a:t>
            </a:fld>
            <a:endParaRPr lang="el-GR"/>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package" Target="../embeddings/___________________Microsoft_Excel.xls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115616" y="3068960"/>
            <a:ext cx="6781800" cy="1600200"/>
          </a:xfrm>
        </p:spPr>
        <p:txBody>
          <a:bodyPr>
            <a:noAutofit/>
          </a:bodyPr>
          <a:lstStyle/>
          <a:p>
            <a:r>
              <a:rPr lang="en-US" sz="4000" dirty="0" smtClean="0"/>
              <a:t>ECVCP Annual General Meeting</a:t>
            </a:r>
            <a:endParaRPr lang="el-GR" sz="4000" dirty="0"/>
          </a:p>
        </p:txBody>
      </p:sp>
      <p:sp>
        <p:nvSpPr>
          <p:cNvPr id="3" name="2 - Υπότιτλος"/>
          <p:cNvSpPr>
            <a:spLocks noGrp="1"/>
          </p:cNvSpPr>
          <p:nvPr>
            <p:ph type="body" idx="4294967295"/>
          </p:nvPr>
        </p:nvSpPr>
        <p:spPr>
          <a:xfrm>
            <a:off x="1126529" y="4666199"/>
            <a:ext cx="6858000" cy="914400"/>
          </a:xfrm>
        </p:spPr>
        <p:txBody>
          <a:bodyPr>
            <a:normAutofit/>
          </a:bodyPr>
          <a:lstStyle/>
          <a:p>
            <a:pPr>
              <a:buNone/>
            </a:pPr>
            <a:r>
              <a:rPr lang="en-US" b="1" dirty="0" err="1" smtClean="0">
                <a:solidFill>
                  <a:schemeClr val="tx1">
                    <a:lumMod val="85000"/>
                    <a:lumOff val="15000"/>
                  </a:schemeClr>
                </a:solidFill>
                <a:latin typeface="Arial" panose="020B0604020202020204" pitchFamily="34" charset="0"/>
                <a:cs typeface="Arial" panose="020B0604020202020204" pitchFamily="34" charset="0"/>
              </a:rPr>
              <a:t>Arhnem</a:t>
            </a:r>
            <a:r>
              <a:rPr lang="en-US" b="1" dirty="0" smtClean="0">
                <a:solidFill>
                  <a:schemeClr val="tx1">
                    <a:lumMod val="85000"/>
                    <a:lumOff val="15000"/>
                  </a:schemeClr>
                </a:solidFill>
                <a:latin typeface="Arial" panose="020B0604020202020204" pitchFamily="34" charset="0"/>
                <a:cs typeface="Arial" panose="020B0604020202020204" pitchFamily="34" charset="0"/>
              </a:rPr>
              <a:t>, September 26</a:t>
            </a:r>
            <a:r>
              <a:rPr lang="en-US" b="1" baseline="30000" dirty="0" smtClean="0">
                <a:solidFill>
                  <a:schemeClr val="tx1">
                    <a:lumMod val="85000"/>
                    <a:lumOff val="15000"/>
                  </a:schemeClr>
                </a:solidFill>
                <a:latin typeface="Arial" panose="020B0604020202020204" pitchFamily="34" charset="0"/>
                <a:cs typeface="Arial" panose="020B0604020202020204" pitchFamily="34" charset="0"/>
              </a:rPr>
              <a:t>th</a:t>
            </a:r>
            <a:r>
              <a:rPr lang="en-US" b="1" dirty="0" smtClean="0">
                <a:solidFill>
                  <a:schemeClr val="tx1">
                    <a:lumMod val="85000"/>
                    <a:lumOff val="15000"/>
                  </a:schemeClr>
                </a:solidFill>
                <a:latin typeface="Arial" panose="020B0604020202020204" pitchFamily="34" charset="0"/>
                <a:cs typeface="Arial" panose="020B0604020202020204" pitchFamily="34" charset="0"/>
              </a:rPr>
              <a:t> 2019</a:t>
            </a:r>
            <a:endParaRPr lang="el-GR" b="1" dirty="0">
              <a:solidFill>
                <a:schemeClr val="tx1">
                  <a:lumMod val="85000"/>
                  <a:lumOff val="15000"/>
                </a:schemeClr>
              </a:solidFill>
              <a:latin typeface="Arial" panose="020B0604020202020204" pitchFamily="34" charset="0"/>
              <a:cs typeface="Arial" panose="020B0604020202020204" pitchFamily="34" charset="0"/>
            </a:endParaRPr>
          </a:p>
        </p:txBody>
      </p:sp>
      <p:pic>
        <p:nvPicPr>
          <p:cNvPr id="4"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Εικόνα 5"/>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25" y="980728"/>
            <a:ext cx="8229600" cy="1143000"/>
          </a:xfrm>
        </p:spPr>
        <p:txBody>
          <a:bodyPr>
            <a:noAutofit/>
          </a:bodyPr>
          <a:lstStyle/>
          <a:p>
            <a:pPr algn="ctr"/>
            <a:r>
              <a:rPr lang="en-GB" sz="4000" dirty="0" smtClean="0"/>
              <a:t>Predicted year end</a:t>
            </a:r>
            <a:br>
              <a:rPr lang="en-GB" sz="4000" dirty="0" smtClean="0"/>
            </a:br>
            <a:r>
              <a:rPr lang="en-GB" sz="4000" dirty="0" smtClean="0"/>
              <a:t>account balances</a:t>
            </a:r>
            <a:endParaRPr lang="en-GB" sz="4000" dirty="0"/>
          </a:p>
        </p:txBody>
      </p:sp>
      <p:sp>
        <p:nvSpPr>
          <p:cNvPr id="3" name="Content Placeholder 2"/>
          <p:cNvSpPr>
            <a:spLocks noGrp="1"/>
          </p:cNvSpPr>
          <p:nvPr>
            <p:ph idx="1"/>
          </p:nvPr>
        </p:nvSpPr>
        <p:spPr>
          <a:xfrm>
            <a:off x="457200" y="2276872"/>
            <a:ext cx="8229600" cy="4047728"/>
          </a:xfrm>
        </p:spPr>
        <p:txBody>
          <a:bodyPr>
            <a:normAutofit/>
          </a:bodyPr>
          <a:lstStyle/>
          <a:p>
            <a:r>
              <a:rPr lang="en-GB" dirty="0" smtClean="0"/>
              <a:t>TSB bank account (£)</a:t>
            </a:r>
          </a:p>
          <a:p>
            <a:pPr lvl="1"/>
            <a:r>
              <a:rPr lang="en-GB" dirty="0"/>
              <a:t>23/9/19	- £</a:t>
            </a:r>
            <a:r>
              <a:rPr lang="en-GB" dirty="0" smtClean="0"/>
              <a:t>13,619</a:t>
            </a:r>
            <a:endParaRPr lang="en-GB" dirty="0"/>
          </a:p>
          <a:p>
            <a:pPr lvl="1"/>
            <a:r>
              <a:rPr lang="en-GB" b="1" dirty="0" smtClean="0"/>
              <a:t>End of 2019 </a:t>
            </a:r>
            <a:r>
              <a:rPr lang="en-GB" b="1" dirty="0"/>
              <a:t>~</a:t>
            </a:r>
            <a:r>
              <a:rPr lang="en-GB" b="1" dirty="0" smtClean="0"/>
              <a:t> £9,267 (vs £28,789 on 1/1/18)</a:t>
            </a:r>
            <a:endParaRPr lang="en-GB" dirty="0" smtClean="0"/>
          </a:p>
          <a:p>
            <a:pPr lvl="1"/>
            <a:endParaRPr lang="en-GB" b="1" dirty="0"/>
          </a:p>
          <a:p>
            <a:r>
              <a:rPr lang="en-GB" b="1" dirty="0" err="1" smtClean="0"/>
              <a:t>Paypal</a:t>
            </a:r>
            <a:r>
              <a:rPr lang="en-GB" b="1" dirty="0" smtClean="0"/>
              <a:t> account (</a:t>
            </a:r>
            <a:r>
              <a:rPr lang="en-GB" dirty="0" smtClean="0"/>
              <a:t>€)</a:t>
            </a:r>
          </a:p>
          <a:p>
            <a:pPr lvl="1"/>
            <a:r>
              <a:rPr lang="en-GB" dirty="0" smtClean="0"/>
              <a:t>23/9/19</a:t>
            </a:r>
            <a:r>
              <a:rPr lang="en-GB" dirty="0"/>
              <a:t>	- €34,616</a:t>
            </a:r>
          </a:p>
          <a:p>
            <a:pPr lvl="1"/>
            <a:r>
              <a:rPr lang="en-GB" b="1" dirty="0" smtClean="0"/>
              <a:t>End of 2019 ~ €34,216 (vs €7,853 on 1/1/18)</a:t>
            </a:r>
          </a:p>
          <a:p>
            <a:pPr lvl="1"/>
            <a:endParaRPr lang="en-GB" dirty="0" smtClean="0"/>
          </a:p>
        </p:txBody>
      </p:sp>
    </p:spTree>
    <p:extLst>
      <p:ext uri="{BB962C8B-B14F-4D97-AF65-F5344CB8AC3E}">
        <p14:creationId xmlns:p14="http://schemas.microsoft.com/office/powerpoint/2010/main" val="3224267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6781800" cy="1015008"/>
          </a:xfrm>
        </p:spPr>
        <p:txBody>
          <a:bodyPr>
            <a:normAutofit/>
          </a:bodyPr>
          <a:lstStyle/>
          <a:p>
            <a:pPr algn="ctr"/>
            <a:r>
              <a:rPr lang="en-GB" sz="4000" dirty="0" smtClean="0"/>
              <a:t>Current status of </a:t>
            </a:r>
            <a:r>
              <a:rPr lang="en-GB" sz="4000" dirty="0" err="1" smtClean="0"/>
              <a:t>diplomates</a:t>
            </a:r>
            <a:endParaRPr lang="en-GB" sz="4000" dirty="0"/>
          </a:p>
        </p:txBody>
      </p:sp>
      <p:sp>
        <p:nvSpPr>
          <p:cNvPr id="3" name="Content Placeholder 2"/>
          <p:cNvSpPr>
            <a:spLocks noGrp="1"/>
          </p:cNvSpPr>
          <p:nvPr>
            <p:ph idx="1"/>
          </p:nvPr>
        </p:nvSpPr>
        <p:spPr>
          <a:xfrm>
            <a:off x="755576" y="1844824"/>
            <a:ext cx="8229600" cy="4119736"/>
          </a:xfrm>
        </p:spPr>
        <p:txBody>
          <a:bodyPr/>
          <a:lstStyle/>
          <a:p>
            <a:r>
              <a:rPr lang="en-GB" dirty="0" smtClean="0"/>
              <a:t>84 active diplomates</a:t>
            </a:r>
          </a:p>
          <a:p>
            <a:pPr lvl="1"/>
            <a:endParaRPr lang="en-GB" dirty="0" smtClean="0"/>
          </a:p>
          <a:p>
            <a:r>
              <a:rPr lang="en-GB" dirty="0" smtClean="0"/>
              <a:t>5 payments for 2019 outstanding (was 22 last year!)</a:t>
            </a:r>
          </a:p>
          <a:p>
            <a:pPr marL="393192" lvl="1" indent="0">
              <a:buNone/>
            </a:pPr>
            <a:endParaRPr lang="en-GB" dirty="0"/>
          </a:p>
        </p:txBody>
      </p:sp>
    </p:spTree>
    <p:extLst>
      <p:ext uri="{BB962C8B-B14F-4D97-AF65-F5344CB8AC3E}">
        <p14:creationId xmlns:p14="http://schemas.microsoft.com/office/powerpoint/2010/main" val="2032976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6"/>
            <a:ext cx="6781800" cy="943000"/>
          </a:xfrm>
        </p:spPr>
        <p:txBody>
          <a:bodyPr>
            <a:noAutofit/>
          </a:bodyPr>
          <a:lstStyle/>
          <a:p>
            <a:r>
              <a:rPr lang="en-GB" sz="4000" b="1" dirty="0" smtClean="0"/>
              <a:t>Proposed ECVCP 2020 Budget</a:t>
            </a:r>
            <a:endParaRPr lang="en-GB" sz="4000" b="1" dirty="0"/>
          </a:p>
        </p:txBody>
      </p:sp>
      <p:sp>
        <p:nvSpPr>
          <p:cNvPr id="3" name="Content Placeholder 2"/>
          <p:cNvSpPr>
            <a:spLocks noGrp="1"/>
          </p:cNvSpPr>
          <p:nvPr>
            <p:ph idx="1"/>
          </p:nvPr>
        </p:nvSpPr>
        <p:spPr>
          <a:xfrm>
            <a:off x="457200" y="1916832"/>
            <a:ext cx="8686800" cy="4152123"/>
          </a:xfrm>
        </p:spPr>
        <p:txBody>
          <a:bodyPr>
            <a:normAutofit fontScale="77500" lnSpcReduction="20000"/>
          </a:bodyPr>
          <a:lstStyle/>
          <a:p>
            <a:pPr>
              <a:buNone/>
            </a:pPr>
            <a:r>
              <a:rPr lang="en-GB" b="1" u="sng" dirty="0" smtClean="0"/>
              <a:t>Major incomes (approx):</a:t>
            </a:r>
          </a:p>
          <a:p>
            <a:pPr>
              <a:buNone/>
            </a:pPr>
            <a:r>
              <a:rPr lang="en-GB" dirty="0" smtClean="0"/>
              <a:t>Diplomate fees			(85)		£12,000</a:t>
            </a:r>
          </a:p>
          <a:p>
            <a:pPr>
              <a:buNone/>
            </a:pPr>
            <a:r>
              <a:rPr lang="en-GB" dirty="0" smtClean="0"/>
              <a:t>Exam fees			(4)		£1,900</a:t>
            </a:r>
          </a:p>
          <a:p>
            <a:pPr>
              <a:buNone/>
            </a:pPr>
            <a:r>
              <a:rPr lang="en-GB" dirty="0" smtClean="0"/>
              <a:t>Residency registration		(2)		£450</a:t>
            </a:r>
          </a:p>
          <a:p>
            <a:pPr>
              <a:buNone/>
            </a:pPr>
            <a:r>
              <a:rPr lang="en-GB" dirty="0" smtClean="0"/>
              <a:t>Programme Accreditations  	(2)		£900</a:t>
            </a:r>
          </a:p>
          <a:p>
            <a:pPr>
              <a:buNone/>
            </a:pPr>
            <a:r>
              <a:rPr lang="en-GB" b="1" dirty="0" smtClean="0"/>
              <a:t>TOTAL						£15,250		</a:t>
            </a:r>
          </a:p>
          <a:p>
            <a:pPr>
              <a:buNone/>
            </a:pPr>
            <a:endParaRPr lang="en-GB" b="1" dirty="0" smtClean="0"/>
          </a:p>
          <a:p>
            <a:pPr>
              <a:buNone/>
            </a:pPr>
            <a:r>
              <a:rPr lang="en-GB" b="1" u="sng" dirty="0" smtClean="0"/>
              <a:t>Major expenditure (approx):</a:t>
            </a:r>
          </a:p>
          <a:p>
            <a:pPr>
              <a:buNone/>
            </a:pPr>
            <a:r>
              <a:rPr lang="en-GB" dirty="0" smtClean="0"/>
              <a:t>Secretariat					£5,000</a:t>
            </a:r>
          </a:p>
          <a:p>
            <a:pPr>
              <a:buNone/>
            </a:pPr>
            <a:r>
              <a:rPr lang="en-GB" dirty="0" smtClean="0"/>
              <a:t>EBVS						£2,800</a:t>
            </a:r>
          </a:p>
          <a:p>
            <a:pPr>
              <a:buNone/>
            </a:pPr>
            <a:r>
              <a:rPr lang="en-GB" dirty="0" smtClean="0"/>
              <a:t>Meetings (Board, EBVS and ACVP)		£4,500</a:t>
            </a:r>
          </a:p>
          <a:p>
            <a:pPr>
              <a:buNone/>
            </a:pPr>
            <a:r>
              <a:rPr lang="en-GB" dirty="0" smtClean="0"/>
              <a:t>Exam related					£2,500	</a:t>
            </a:r>
          </a:p>
          <a:p>
            <a:pPr>
              <a:buNone/>
            </a:pPr>
            <a:r>
              <a:rPr lang="en-GB" dirty="0" smtClean="0"/>
              <a:t>Financial consultant				£400</a:t>
            </a:r>
            <a:endParaRPr lang="en-GB" dirty="0"/>
          </a:p>
          <a:p>
            <a:pPr>
              <a:buNone/>
            </a:pPr>
            <a:r>
              <a:rPr lang="en-GB" b="1" dirty="0" smtClean="0"/>
              <a:t>TOTAL						£15,200</a:t>
            </a:r>
          </a:p>
          <a:p>
            <a:pPr>
              <a:buNone/>
            </a:pPr>
            <a:endParaRPr lang="en-GB" b="1" dirty="0" smtClean="0">
              <a:solidFill>
                <a:srgbClr val="FF0000"/>
              </a:solidFill>
            </a:endParaRPr>
          </a:p>
          <a:p>
            <a:pPr>
              <a:buNone/>
            </a:pPr>
            <a:endParaRPr lang="en-GB" b="1" dirty="0"/>
          </a:p>
          <a:p>
            <a:pPr>
              <a:buNone/>
            </a:pPr>
            <a:endParaRPr lang="en-GB" dirty="0"/>
          </a:p>
          <a:p>
            <a:endParaRPr lang="en-GB" dirty="0"/>
          </a:p>
        </p:txBody>
      </p:sp>
    </p:spTree>
    <p:extLst>
      <p:ext uri="{BB962C8B-B14F-4D97-AF65-F5344CB8AC3E}">
        <p14:creationId xmlns:p14="http://schemas.microsoft.com/office/powerpoint/2010/main" val="767885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578839"/>
            <a:ext cx="6552728" cy="13542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Committees’ Reports</a:t>
            </a:r>
          </a:p>
          <a:p>
            <a:pPr algn="ctr"/>
            <a:endParaRPr lang="en-US" b="1" dirty="0" smtClean="0"/>
          </a:p>
          <a:p>
            <a:pPr algn="ctr"/>
            <a:r>
              <a:rPr lang="en-US" sz="2800" b="1" dirty="0" smtClean="0"/>
              <a:t>Education Committee</a:t>
            </a:r>
            <a:endParaRPr lang="el-GR" sz="28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012021" y="281101"/>
            <a:ext cx="3402378" cy="461665"/>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400" dirty="0" smtClean="0"/>
              <a:t>Education </a:t>
            </a:r>
            <a:r>
              <a:rPr lang="en-US" sz="2400" dirty="0"/>
              <a:t>Committee</a:t>
            </a:r>
          </a:p>
        </p:txBody>
      </p:sp>
      <p:sp>
        <p:nvSpPr>
          <p:cNvPr id="3" name="CasellaDiTesto 2"/>
          <p:cNvSpPr txBox="1"/>
          <p:nvPr/>
        </p:nvSpPr>
        <p:spPr>
          <a:xfrm>
            <a:off x="1927928" y="2149387"/>
            <a:ext cx="5711821" cy="3046988"/>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n-US" sz="2400" b="1" dirty="0"/>
              <a:t>Members </a:t>
            </a:r>
            <a:r>
              <a:rPr lang="en-US" sz="2400" b="1" dirty="0" smtClean="0"/>
              <a:t>list </a:t>
            </a:r>
            <a:r>
              <a:rPr lang="en-US" sz="2400" b="1" dirty="0"/>
              <a:t>on website:</a:t>
            </a:r>
          </a:p>
          <a:p>
            <a:pPr marL="257175" indent="-257175" algn="ctr">
              <a:buFont typeface="Arial" panose="020B0604020202020204" pitchFamily="34" charset="0"/>
              <a:buChar char="•"/>
            </a:pPr>
            <a:r>
              <a:rPr lang="en-US" sz="2400" dirty="0"/>
              <a:t>Maria </a:t>
            </a:r>
            <a:r>
              <a:rPr lang="en-US" sz="2400"/>
              <a:t>Elena </a:t>
            </a:r>
            <a:r>
              <a:rPr lang="en-US" sz="2400" smtClean="0"/>
              <a:t>Gelain (chair), </a:t>
            </a:r>
            <a:endParaRPr lang="en-US" sz="2400" dirty="0"/>
          </a:p>
          <a:p>
            <a:pPr marL="257175" indent="-257175" algn="ctr">
              <a:buFont typeface="Arial" panose="020B0604020202020204" pitchFamily="34" charset="0"/>
              <a:buChar char="•"/>
            </a:pPr>
            <a:r>
              <a:rPr lang="en-US" sz="2400" i="1" dirty="0"/>
              <a:t>Inger </a:t>
            </a:r>
            <a:r>
              <a:rPr lang="en-US" sz="2400" i="1" dirty="0" err="1" smtClean="0"/>
              <a:t>Lilliehook</a:t>
            </a:r>
            <a:r>
              <a:rPr lang="en-US" sz="2400" i="1" dirty="0"/>
              <a:t> </a:t>
            </a:r>
            <a:r>
              <a:rPr lang="en-US" sz="2400" i="1" dirty="0" smtClean="0"/>
              <a:t>(until the end of this year)</a:t>
            </a:r>
            <a:endParaRPr lang="en-US" sz="2400" i="1" dirty="0"/>
          </a:p>
          <a:p>
            <a:pPr marL="257175" indent="-257175" algn="ctr">
              <a:buFont typeface="Arial" panose="020B0604020202020204" pitchFamily="34" charset="0"/>
              <a:buChar char="•"/>
            </a:pPr>
            <a:r>
              <a:rPr lang="en-US" sz="2400" dirty="0"/>
              <a:t>Ilse </a:t>
            </a:r>
            <a:r>
              <a:rPr lang="en-US" sz="2400" dirty="0" err="1"/>
              <a:t>Schwendenwein</a:t>
            </a:r>
            <a:endParaRPr lang="en-US" sz="2400" dirty="0"/>
          </a:p>
          <a:p>
            <a:pPr marL="257175" indent="-257175" algn="ctr">
              <a:buFont typeface="Arial" panose="020B0604020202020204" pitchFamily="34" charset="0"/>
              <a:buChar char="•"/>
            </a:pPr>
            <a:r>
              <a:rPr lang="en-US" sz="2400" dirty="0" err="1"/>
              <a:t>Hege</a:t>
            </a:r>
            <a:r>
              <a:rPr lang="en-US" sz="2400" dirty="0"/>
              <a:t> </a:t>
            </a:r>
            <a:r>
              <a:rPr lang="en-US" sz="2400" dirty="0" err="1"/>
              <a:t>Brun</a:t>
            </a:r>
            <a:r>
              <a:rPr lang="en-US" sz="2400" dirty="0"/>
              <a:t>-Hansen</a:t>
            </a:r>
          </a:p>
          <a:p>
            <a:pPr marL="257175" indent="-257175" algn="ctr">
              <a:buFont typeface="Arial" panose="020B0604020202020204" pitchFamily="34" charset="0"/>
              <a:buChar char="•"/>
            </a:pPr>
            <a:r>
              <a:rPr lang="en-US" sz="2400" dirty="0" err="1"/>
              <a:t>Bente</a:t>
            </a:r>
            <a:r>
              <a:rPr lang="en-US" sz="2400" dirty="0"/>
              <a:t> Kristin </a:t>
            </a:r>
            <a:r>
              <a:rPr lang="en-US" sz="2400" dirty="0" err="1"/>
              <a:t>Sævik</a:t>
            </a:r>
            <a:endParaRPr lang="en-US" sz="2400" dirty="0"/>
          </a:p>
          <a:p>
            <a:pPr marL="257175" indent="-257175" algn="ctr">
              <a:buFont typeface="Arial" panose="020B0604020202020204" pitchFamily="34" charset="0"/>
              <a:buChar char="•"/>
            </a:pPr>
            <a:r>
              <a:rPr lang="en-US" sz="2400" dirty="0"/>
              <a:t>Barbara Von </a:t>
            </a:r>
            <a:r>
              <a:rPr lang="en-US" sz="2400" dirty="0" err="1"/>
              <a:t>Beust</a:t>
            </a:r>
            <a:endParaRPr lang="en-US" sz="2400" dirty="0"/>
          </a:p>
          <a:p>
            <a:pPr marL="257175" indent="-257175" algn="ctr">
              <a:buFont typeface="Arial" panose="020B0604020202020204" pitchFamily="34" charset="0"/>
              <a:buChar char="•"/>
            </a:pPr>
            <a:r>
              <a:rPr lang="en-US" sz="2400" dirty="0"/>
              <a:t>Abigail </a:t>
            </a:r>
            <a:r>
              <a:rPr lang="en-US" sz="2400" dirty="0" err="1"/>
              <a:t>Guija</a:t>
            </a:r>
            <a:r>
              <a:rPr lang="en-US" sz="2400" dirty="0"/>
              <a:t> De </a:t>
            </a:r>
            <a:r>
              <a:rPr lang="en-US" sz="2400" dirty="0" err="1" smtClean="0"/>
              <a:t>Arespacochaga</a:t>
            </a:r>
            <a:endParaRPr lang="en-US" sz="2400" dirty="0"/>
          </a:p>
        </p:txBody>
      </p:sp>
      <p:sp>
        <p:nvSpPr>
          <p:cNvPr id="4" name="CasellaDiTesto 3"/>
          <p:cNvSpPr txBox="1"/>
          <p:nvPr/>
        </p:nvSpPr>
        <p:spPr>
          <a:xfrm>
            <a:off x="2815706" y="1303498"/>
            <a:ext cx="3795014" cy="461665"/>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algn="ctr"/>
            <a:r>
              <a:rPr lang="en-US" sz="2400" dirty="0" smtClean="0"/>
              <a:t>No change on list </a:t>
            </a:r>
            <a:r>
              <a:rPr lang="en-US" sz="2400" dirty="0"/>
              <a:t>of member</a:t>
            </a:r>
          </a:p>
        </p:txBody>
      </p:sp>
      <p:sp>
        <p:nvSpPr>
          <p:cNvPr id="5" name="CasellaDiTesto 4"/>
          <p:cNvSpPr txBox="1"/>
          <p:nvPr/>
        </p:nvSpPr>
        <p:spPr>
          <a:xfrm flipH="1">
            <a:off x="2909002" y="5580599"/>
            <a:ext cx="4139497"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smtClean="0"/>
              <a:t>Searching for new member.. </a:t>
            </a:r>
            <a:endParaRPr lang="en-US" sz="2400" dirty="0"/>
          </a:p>
        </p:txBody>
      </p:sp>
    </p:spTree>
    <p:extLst>
      <p:ext uri="{BB962C8B-B14F-4D97-AF65-F5344CB8AC3E}">
        <p14:creationId xmlns:p14="http://schemas.microsoft.com/office/powerpoint/2010/main" val="1397908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752" y="-27384"/>
            <a:ext cx="4464496" cy="461665"/>
          </a:xfrm>
          <a:prstGeom prst="rect">
            <a:avLst/>
          </a:prstGeom>
          <a:noFill/>
        </p:spPr>
        <p:txBody>
          <a:bodyPr wrap="square" rtlCol="0">
            <a:spAutoFit/>
          </a:bodyPr>
          <a:lstStyle/>
          <a:p>
            <a:pPr algn="ctr"/>
            <a:r>
              <a:rPr lang="en-US" sz="2400" dirty="0" smtClean="0">
                <a:solidFill>
                  <a:schemeClr val="bg1"/>
                </a:solidFill>
              </a:rPr>
              <a:t>Training program</a:t>
            </a:r>
            <a:endParaRPr lang="en-US" sz="2400" dirty="0">
              <a:solidFill>
                <a:schemeClr val="bg1"/>
              </a:solidFill>
            </a:endParaRPr>
          </a:p>
        </p:txBody>
      </p:sp>
      <p:sp>
        <p:nvSpPr>
          <p:cNvPr id="7" name="CasellaDiTesto 6"/>
          <p:cNvSpPr txBox="1"/>
          <p:nvPr/>
        </p:nvSpPr>
        <p:spPr>
          <a:xfrm>
            <a:off x="3143251" y="3062619"/>
            <a:ext cx="5943600"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dirty="0" smtClean="0"/>
              <a:t>2019: </a:t>
            </a:r>
            <a:r>
              <a:rPr lang="en-US" b="1" dirty="0" smtClean="0"/>
              <a:t>21 approved training program: </a:t>
            </a:r>
          </a:p>
          <a:p>
            <a:pPr marL="285750" indent="-285750">
              <a:buFont typeface="Arial" panose="020B0604020202020204" pitchFamily="34" charset="0"/>
              <a:buChar char="•"/>
            </a:pPr>
            <a:r>
              <a:rPr lang="en-US" dirty="0" smtClean="0"/>
              <a:t>15 university – 6 commercial lab</a:t>
            </a:r>
          </a:p>
          <a:p>
            <a:pPr marL="742950" lvl="1" indent="-285750">
              <a:buFont typeface="Arial" panose="020B0604020202020204" pitchFamily="34" charset="0"/>
              <a:buChar char="•"/>
            </a:pPr>
            <a:r>
              <a:rPr lang="en-US" dirty="0" smtClean="0"/>
              <a:t>4 TP  in UK, </a:t>
            </a:r>
          </a:p>
          <a:p>
            <a:pPr marL="742950" lvl="1" indent="-285750">
              <a:buFont typeface="Arial" panose="020B0604020202020204" pitchFamily="34" charset="0"/>
              <a:buChar char="•"/>
            </a:pPr>
            <a:r>
              <a:rPr lang="en-US" dirty="0" smtClean="0"/>
              <a:t>3 TP in France</a:t>
            </a:r>
          </a:p>
          <a:p>
            <a:pPr marL="742950" lvl="1" indent="-285750">
              <a:buFont typeface="Arial" panose="020B0604020202020204" pitchFamily="34" charset="0"/>
              <a:buChar char="•"/>
            </a:pPr>
            <a:r>
              <a:rPr lang="en-US" dirty="0" smtClean="0"/>
              <a:t>2 TP each in Spain, Austria, Germany, Sweden, Italy</a:t>
            </a:r>
          </a:p>
          <a:p>
            <a:pPr marL="742950" lvl="1" indent="-285750">
              <a:buFont typeface="Arial" panose="020B0604020202020204" pitchFamily="34" charset="0"/>
              <a:buChar char="•"/>
            </a:pPr>
            <a:r>
              <a:rPr lang="en-US" dirty="0" smtClean="0"/>
              <a:t>1 TP in Hungary</a:t>
            </a:r>
          </a:p>
          <a:p>
            <a:pPr marL="742950" lvl="1" indent="-285750">
              <a:buFont typeface="Arial" panose="020B0604020202020204" pitchFamily="34" charset="0"/>
              <a:buChar char="•"/>
            </a:pPr>
            <a:r>
              <a:rPr lang="en-US" dirty="0" smtClean="0"/>
              <a:t>1 TP  in Swiss</a:t>
            </a:r>
          </a:p>
          <a:p>
            <a:pPr marL="742950" lvl="1" indent="-285750">
              <a:buFont typeface="Arial" panose="020B0604020202020204" pitchFamily="34" charset="0"/>
              <a:buChar char="•"/>
            </a:pPr>
            <a:r>
              <a:rPr lang="en-US" dirty="0" smtClean="0"/>
              <a:t>1 TP  in Ireland</a:t>
            </a:r>
          </a:p>
          <a:p>
            <a:pPr marL="742950" lvl="1" indent="-285750">
              <a:buFont typeface="Arial" panose="020B0604020202020204" pitchFamily="34" charset="0"/>
              <a:buChar char="•"/>
            </a:pPr>
            <a:r>
              <a:rPr lang="en-US" dirty="0" smtClean="0"/>
              <a:t>1 TP  in South Africa</a:t>
            </a:r>
            <a:endParaRPr lang="en-US" dirty="0"/>
          </a:p>
        </p:txBody>
      </p:sp>
      <p:sp>
        <p:nvSpPr>
          <p:cNvPr id="8" name="CasellaDiTesto 7"/>
          <p:cNvSpPr txBox="1"/>
          <p:nvPr/>
        </p:nvSpPr>
        <p:spPr>
          <a:xfrm>
            <a:off x="0" y="508176"/>
            <a:ext cx="5200652" cy="240065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dirty="0" smtClean="0"/>
              <a:t>2018: </a:t>
            </a:r>
            <a:r>
              <a:rPr lang="en-US" b="1" dirty="0" smtClean="0"/>
              <a:t>16 approved training program: </a:t>
            </a:r>
          </a:p>
          <a:p>
            <a:pPr marL="285750" indent="-285750">
              <a:buFont typeface="Arial" panose="020B0604020202020204" pitchFamily="34" charset="0"/>
              <a:buChar char="•"/>
            </a:pPr>
            <a:r>
              <a:rPr lang="en-US" dirty="0" smtClean="0"/>
              <a:t>11 university - 5 commercial lab</a:t>
            </a:r>
          </a:p>
          <a:p>
            <a:pPr marL="742950" lvl="1" indent="-285750">
              <a:buFont typeface="Arial" panose="020B0604020202020204" pitchFamily="34" charset="0"/>
              <a:buChar char="•"/>
            </a:pPr>
            <a:r>
              <a:rPr lang="en-US" dirty="0" smtClean="0"/>
              <a:t>4 TP  in UK, </a:t>
            </a:r>
          </a:p>
          <a:p>
            <a:pPr marL="742950" lvl="1" indent="-285750">
              <a:buFont typeface="Arial" panose="020B0604020202020204" pitchFamily="34" charset="0"/>
              <a:buChar char="•"/>
            </a:pPr>
            <a:r>
              <a:rPr lang="en-US" dirty="0" smtClean="0"/>
              <a:t>3 TP in France</a:t>
            </a:r>
          </a:p>
          <a:p>
            <a:pPr marL="742950" lvl="1" indent="-285750">
              <a:buFont typeface="Arial" panose="020B0604020202020204" pitchFamily="34" charset="0"/>
              <a:buChar char="•"/>
            </a:pPr>
            <a:r>
              <a:rPr lang="en-US" dirty="0" smtClean="0"/>
              <a:t>2 TP  in Austria, Germany and Sweden</a:t>
            </a:r>
          </a:p>
          <a:p>
            <a:pPr marL="742950" lvl="1" indent="-285750">
              <a:buFont typeface="Arial" panose="020B0604020202020204" pitchFamily="34" charset="0"/>
              <a:buChar char="•"/>
            </a:pPr>
            <a:r>
              <a:rPr lang="en-US" dirty="0" smtClean="0"/>
              <a:t>1 TP  in Swiss</a:t>
            </a:r>
          </a:p>
          <a:p>
            <a:pPr marL="742950" lvl="1" indent="-285750">
              <a:buFont typeface="Arial" panose="020B0604020202020204" pitchFamily="34" charset="0"/>
              <a:buChar char="•"/>
            </a:pPr>
            <a:r>
              <a:rPr lang="en-US" dirty="0" smtClean="0"/>
              <a:t>1 TP  in Ireland</a:t>
            </a:r>
          </a:p>
          <a:p>
            <a:pPr marL="742950" lvl="1" indent="-285750">
              <a:buFont typeface="Arial" panose="020B0604020202020204" pitchFamily="34" charset="0"/>
              <a:buChar char="•"/>
            </a:pPr>
            <a:r>
              <a:rPr lang="en-US" dirty="0" smtClean="0"/>
              <a:t>1 TP  in South Africa</a:t>
            </a:r>
            <a:endParaRPr lang="en-US" dirty="0"/>
          </a:p>
        </p:txBody>
      </p:sp>
      <p:sp>
        <p:nvSpPr>
          <p:cNvPr id="12" name="CasellaDiTesto 11"/>
          <p:cNvSpPr txBox="1"/>
          <p:nvPr/>
        </p:nvSpPr>
        <p:spPr>
          <a:xfrm>
            <a:off x="0" y="3062619"/>
            <a:ext cx="3371851" cy="1938992"/>
          </a:xfrm>
          <a:prstGeom prst="rect">
            <a:avLst/>
          </a:prstGeom>
          <a:noFill/>
        </p:spPr>
        <p:txBody>
          <a:bodyPr wrap="square" rtlCol="0">
            <a:spAutoFit/>
          </a:bodyPr>
          <a:lstStyle/>
          <a:p>
            <a:pPr marL="285750" indent="-285750">
              <a:buFont typeface="Wingdings" panose="05000000000000000000" pitchFamily="2" charset="2"/>
              <a:buChar char="ü"/>
            </a:pPr>
            <a:r>
              <a:rPr lang="en-GB" sz="2000" dirty="0" smtClean="0"/>
              <a:t>Renewal</a:t>
            </a:r>
            <a:r>
              <a:rPr lang="it-IT" sz="2000" dirty="0" smtClean="0"/>
              <a:t> of </a:t>
            </a:r>
            <a:r>
              <a:rPr lang="it-IT" sz="2000" dirty="0" err="1" smtClean="0"/>
              <a:t>Barcelona</a:t>
            </a:r>
            <a:r>
              <a:rPr lang="it-IT" sz="2000" dirty="0" smtClean="0"/>
              <a:t>, Murcia and Milan (</a:t>
            </a:r>
            <a:r>
              <a:rPr lang="it-IT" sz="2000" dirty="0" err="1" smtClean="0"/>
              <a:t>university</a:t>
            </a:r>
            <a:r>
              <a:rPr lang="it-IT" sz="2000" dirty="0" smtClean="0"/>
              <a:t>)</a:t>
            </a:r>
          </a:p>
          <a:p>
            <a:pPr marL="285750" indent="-285750">
              <a:buFont typeface="Wingdings" panose="05000000000000000000" pitchFamily="2" charset="2"/>
              <a:buChar char="ü"/>
            </a:pPr>
            <a:r>
              <a:rPr lang="it-IT" sz="2000" dirty="0" smtClean="0"/>
              <a:t>NEW training </a:t>
            </a:r>
            <a:r>
              <a:rPr lang="it-IT" sz="2000" dirty="0" err="1" smtClean="0"/>
              <a:t>program</a:t>
            </a:r>
            <a:r>
              <a:rPr lang="it-IT" sz="2000" dirty="0" smtClean="0"/>
              <a:t> in </a:t>
            </a:r>
            <a:r>
              <a:rPr lang="it-IT" sz="2000" dirty="0"/>
              <a:t>Budapest </a:t>
            </a:r>
            <a:r>
              <a:rPr lang="it-IT" sz="2000" dirty="0" smtClean="0"/>
              <a:t>(</a:t>
            </a:r>
            <a:r>
              <a:rPr lang="it-IT" sz="2000" dirty="0" err="1"/>
              <a:t>university</a:t>
            </a:r>
            <a:r>
              <a:rPr lang="it-IT" sz="2000" dirty="0" smtClean="0"/>
              <a:t>) and Milan (</a:t>
            </a:r>
            <a:r>
              <a:rPr lang="it-IT" sz="2000" dirty="0" err="1" smtClean="0"/>
              <a:t>Biessea</a:t>
            </a:r>
            <a:r>
              <a:rPr lang="it-IT" sz="2000" dirty="0" smtClean="0"/>
              <a:t> Lab)</a:t>
            </a:r>
            <a:endParaRPr lang="it-IT" sz="2000" dirty="0"/>
          </a:p>
        </p:txBody>
      </p:sp>
      <p:sp>
        <p:nvSpPr>
          <p:cNvPr id="6" name="CasellaDiTesto 5"/>
          <p:cNvSpPr txBox="1"/>
          <p:nvPr/>
        </p:nvSpPr>
        <p:spPr>
          <a:xfrm>
            <a:off x="948568" y="6322686"/>
            <a:ext cx="747153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2</a:t>
            </a:r>
            <a:r>
              <a:rPr lang="en-US" dirty="0" smtClean="0"/>
              <a:t> TP RENEWAL APPLICATION DUE IN 2019 ( reminder sent in May)</a:t>
            </a:r>
          </a:p>
        </p:txBody>
      </p:sp>
      <p:pic>
        <p:nvPicPr>
          <p:cNvPr id="3" name="Immagine 2"/>
          <p:cNvPicPr>
            <a:picLocks noChangeAspect="1"/>
          </p:cNvPicPr>
          <p:nvPr/>
        </p:nvPicPr>
        <p:blipFill>
          <a:blip r:embed="rId2"/>
          <a:stretch>
            <a:fillRect/>
          </a:stretch>
        </p:blipFill>
        <p:spPr>
          <a:xfrm>
            <a:off x="5266944" y="358301"/>
            <a:ext cx="2660904" cy="2522075"/>
          </a:xfrm>
          <a:prstGeom prst="rect">
            <a:avLst/>
          </a:prstGeom>
        </p:spPr>
      </p:pic>
      <p:pic>
        <p:nvPicPr>
          <p:cNvPr id="4" name="Immagine 3"/>
          <p:cNvPicPr>
            <a:picLocks noChangeAspect="1"/>
          </p:cNvPicPr>
          <p:nvPr/>
        </p:nvPicPr>
        <p:blipFill>
          <a:blip r:embed="rId3"/>
          <a:stretch>
            <a:fillRect/>
          </a:stretch>
        </p:blipFill>
        <p:spPr>
          <a:xfrm>
            <a:off x="7452275" y="1852530"/>
            <a:ext cx="1536277" cy="1120342"/>
          </a:xfrm>
          <a:prstGeom prst="rect">
            <a:avLst/>
          </a:prstGeom>
        </p:spPr>
      </p:pic>
    </p:spTree>
    <p:extLst>
      <p:ext uri="{BB962C8B-B14F-4D97-AF65-F5344CB8AC3E}">
        <p14:creationId xmlns:p14="http://schemas.microsoft.com/office/powerpoint/2010/main" val="3176521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ggetto 5"/>
          <p:cNvGraphicFramePr>
            <a:graphicFrameLocks noChangeAspect="1"/>
          </p:cNvGraphicFramePr>
          <p:nvPr>
            <p:extLst/>
          </p:nvPr>
        </p:nvGraphicFramePr>
        <p:xfrm>
          <a:off x="0" y="0"/>
          <a:ext cx="8547100" cy="6848874"/>
        </p:xfrm>
        <a:graphic>
          <a:graphicData uri="http://schemas.openxmlformats.org/presentationml/2006/ole">
            <mc:AlternateContent xmlns:mc="http://schemas.openxmlformats.org/markup-compatibility/2006">
              <mc:Choice xmlns:v="urn:schemas-microsoft-com:vml" Requires="v">
                <p:oleObj spid="_x0000_s1029" name="Foglio di lavoro" r:id="rId3" imgW="10515807" imgH="11118688" progId="Excel.Sheet.12">
                  <p:embed/>
                </p:oleObj>
              </mc:Choice>
              <mc:Fallback>
                <p:oleObj name="Foglio di lavoro" r:id="rId3" imgW="10515807" imgH="11118688" progId="Excel.Sheet.12">
                  <p:embed/>
                  <p:pic>
                    <p:nvPicPr>
                      <p:cNvPr id="6" name="Oggetto 5"/>
                      <p:cNvPicPr/>
                      <p:nvPr/>
                    </p:nvPicPr>
                    <p:blipFill>
                      <a:blip r:embed="rId4"/>
                      <a:stretch>
                        <a:fillRect/>
                      </a:stretch>
                    </p:blipFill>
                    <p:spPr>
                      <a:xfrm>
                        <a:off x="0" y="0"/>
                        <a:ext cx="8547100" cy="6848874"/>
                      </a:xfrm>
                      <a:prstGeom prst="rect">
                        <a:avLst/>
                      </a:prstGeom>
                    </p:spPr>
                  </p:pic>
                </p:oleObj>
              </mc:Fallback>
            </mc:AlternateContent>
          </a:graphicData>
        </a:graphic>
      </p:graphicFrame>
    </p:spTree>
    <p:extLst>
      <p:ext uri="{BB962C8B-B14F-4D97-AF65-F5344CB8AC3E}">
        <p14:creationId xmlns:p14="http://schemas.microsoft.com/office/powerpoint/2010/main" val="288265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sp>
        <p:nvSpPr>
          <p:cNvPr id="3" name="CasellaDiTesto 2"/>
          <p:cNvSpPr txBox="1"/>
          <p:nvPr/>
        </p:nvSpPr>
        <p:spPr>
          <a:xfrm>
            <a:off x="0" y="584774"/>
            <a:ext cx="9144000" cy="1200329"/>
          </a:xfrm>
          <a:prstGeom prst="rect">
            <a:avLst/>
          </a:prstGeom>
          <a:noFill/>
        </p:spPr>
        <p:txBody>
          <a:bodyPr wrap="square" rtlCol="0">
            <a:spAutoFit/>
          </a:bodyPr>
          <a:lstStyle/>
          <a:p>
            <a:pPr marL="342900" indent="-342900">
              <a:buFont typeface="Wingdings" panose="05000000000000000000" pitchFamily="2" charset="2"/>
              <a:buChar char="ü"/>
            </a:pPr>
            <a:r>
              <a:rPr lang="en-GB" sz="2400" dirty="0" smtClean="0"/>
              <a:t>to </a:t>
            </a:r>
            <a:r>
              <a:rPr lang="en-GB" sz="2400" dirty="0"/>
              <a:t>facilitate planning of </a:t>
            </a:r>
            <a:r>
              <a:rPr lang="en-GB" sz="2400" dirty="0" smtClean="0"/>
              <a:t>externships</a:t>
            </a:r>
          </a:p>
          <a:p>
            <a:pPr marL="342900" indent="-342900">
              <a:buFont typeface="Wingdings" panose="05000000000000000000" pitchFamily="2" charset="2"/>
              <a:buChar char="ü"/>
            </a:pPr>
            <a:r>
              <a:rPr lang="en-GB" sz="2400" dirty="0"/>
              <a:t>a list of all institutions that offer residency programs and </a:t>
            </a:r>
            <a:r>
              <a:rPr lang="en-GB" sz="2400" dirty="0" smtClean="0"/>
              <a:t>willing </a:t>
            </a:r>
            <a:r>
              <a:rPr lang="en-GB" sz="2400" dirty="0"/>
              <a:t>to accept residents for short-term visits. </a:t>
            </a:r>
            <a:endParaRPr lang="en-US" sz="2400" dirty="0"/>
          </a:p>
        </p:txBody>
      </p:sp>
      <p:sp>
        <p:nvSpPr>
          <p:cNvPr id="6" name="CasellaDiTesto 5"/>
          <p:cNvSpPr txBox="1"/>
          <p:nvPr/>
        </p:nvSpPr>
        <p:spPr>
          <a:xfrm>
            <a:off x="3305175" y="2000546"/>
            <a:ext cx="1943161" cy="400110"/>
          </a:xfrm>
          <a:prstGeom prst="rect">
            <a:avLst/>
          </a:prstGeom>
          <a:noFill/>
        </p:spPr>
        <p:txBody>
          <a:bodyPr wrap="none" rtlCol="0">
            <a:spAutoFit/>
          </a:bodyPr>
          <a:lstStyle/>
          <a:p>
            <a:r>
              <a:rPr lang="en-AU" sz="2000" dirty="0" smtClean="0"/>
              <a:t>Answered: 12/20</a:t>
            </a:r>
            <a:endParaRPr lang="en-AU" sz="2000" dirty="0"/>
          </a:p>
        </p:txBody>
      </p:sp>
      <p:pic>
        <p:nvPicPr>
          <p:cNvPr id="7" name="Immagine 6"/>
          <p:cNvPicPr>
            <a:picLocks noChangeAspect="1"/>
          </p:cNvPicPr>
          <p:nvPr/>
        </p:nvPicPr>
        <p:blipFill rotWithShape="1">
          <a:blip r:embed="rId2"/>
          <a:srcRect t="15105"/>
          <a:stretch/>
        </p:blipFill>
        <p:spPr>
          <a:xfrm>
            <a:off x="812036" y="2533650"/>
            <a:ext cx="6929437" cy="3438545"/>
          </a:xfrm>
          <a:prstGeom prst="rect">
            <a:avLst/>
          </a:prstGeom>
        </p:spPr>
      </p:pic>
    </p:spTree>
    <p:extLst>
      <p:ext uri="{BB962C8B-B14F-4D97-AF65-F5344CB8AC3E}">
        <p14:creationId xmlns:p14="http://schemas.microsoft.com/office/powerpoint/2010/main" val="2174739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619125" y="955450"/>
            <a:ext cx="8124825" cy="5174334"/>
          </a:xfrm>
          <a:prstGeom prst="rect">
            <a:avLst/>
          </a:prstGeom>
        </p:spPr>
      </p:pic>
      <p:sp>
        <p:nvSpPr>
          <p:cNvPr id="4" name="CasellaDiTesto 3"/>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sp>
        <p:nvSpPr>
          <p:cNvPr id="5" name="CasellaDiTesto 4"/>
          <p:cNvSpPr txBox="1"/>
          <p:nvPr/>
        </p:nvSpPr>
        <p:spPr>
          <a:xfrm flipH="1">
            <a:off x="2865119" y="5181600"/>
            <a:ext cx="2040256" cy="369332"/>
          </a:xfrm>
          <a:prstGeom prst="rect">
            <a:avLst/>
          </a:prstGeom>
          <a:noFill/>
        </p:spPr>
        <p:txBody>
          <a:bodyPr wrap="square" rtlCol="0">
            <a:spAutoFit/>
          </a:bodyPr>
          <a:lstStyle/>
          <a:p>
            <a:r>
              <a:rPr lang="it-IT" dirty="0" smtClean="0"/>
              <a:t>1 or 2 week</a:t>
            </a:r>
            <a:endParaRPr lang="it-IT" dirty="0"/>
          </a:p>
        </p:txBody>
      </p:sp>
    </p:spTree>
    <p:extLst>
      <p:ext uri="{BB962C8B-B14F-4D97-AF65-F5344CB8AC3E}">
        <p14:creationId xmlns:p14="http://schemas.microsoft.com/office/powerpoint/2010/main" val="37277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pic>
        <p:nvPicPr>
          <p:cNvPr id="3" name="Immagine 2"/>
          <p:cNvPicPr>
            <a:picLocks noChangeAspect="1"/>
          </p:cNvPicPr>
          <p:nvPr/>
        </p:nvPicPr>
        <p:blipFill>
          <a:blip r:embed="rId2"/>
          <a:stretch>
            <a:fillRect/>
          </a:stretch>
        </p:blipFill>
        <p:spPr>
          <a:xfrm>
            <a:off x="413671" y="991514"/>
            <a:ext cx="8098785" cy="4790161"/>
          </a:xfrm>
          <a:prstGeom prst="rect">
            <a:avLst/>
          </a:prstGeom>
        </p:spPr>
      </p:pic>
    </p:spTree>
    <p:extLst>
      <p:ext uri="{BB962C8B-B14F-4D97-AF65-F5344CB8AC3E}">
        <p14:creationId xmlns:p14="http://schemas.microsoft.com/office/powerpoint/2010/main" val="946668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TextBox"/>
          <p:cNvSpPr txBox="1"/>
          <p:nvPr/>
        </p:nvSpPr>
        <p:spPr>
          <a:xfrm>
            <a:off x="899592" y="2507412"/>
            <a:ext cx="7557838" cy="1569660"/>
          </a:xfrm>
          <a:prstGeom prst="rect">
            <a:avLst/>
          </a:prstGeom>
          <a:noFill/>
        </p:spPr>
        <p:txBody>
          <a:bodyPr wrap="none" rtlCol="0">
            <a:spAutoFit/>
          </a:bodyPr>
          <a:lstStyle/>
          <a:p>
            <a:r>
              <a:rPr lang="en-US" sz="3200" b="1" dirty="0" smtClean="0"/>
              <a:t>EBVS Updates</a:t>
            </a:r>
          </a:p>
          <a:p>
            <a:endParaRPr lang="en-US" sz="3200" b="1" dirty="0" smtClean="0"/>
          </a:p>
          <a:p>
            <a:r>
              <a:rPr lang="en-US" sz="3200" b="1" dirty="0" err="1" smtClean="0"/>
              <a:t>Lidewij</a:t>
            </a:r>
            <a:r>
              <a:rPr lang="en-US" sz="3200" b="1" dirty="0" smtClean="0"/>
              <a:t> </a:t>
            </a:r>
            <a:r>
              <a:rPr lang="en-US" sz="3200" b="1" dirty="0" err="1" smtClean="0"/>
              <a:t>Wiersma</a:t>
            </a:r>
            <a:r>
              <a:rPr lang="en-US" sz="3200" b="1" dirty="0" smtClean="0"/>
              <a:t>, </a:t>
            </a:r>
            <a:r>
              <a:rPr lang="en-US" sz="3200" b="1" dirty="0" err="1" smtClean="0"/>
              <a:t>DipECVP</a:t>
            </a:r>
            <a:r>
              <a:rPr lang="en-US" sz="3200" b="1" dirty="0" smtClean="0"/>
              <a:t> - EBVS CEO</a:t>
            </a:r>
            <a:endParaRPr lang="el-GR" sz="3200" b="1" dirty="0"/>
          </a:p>
        </p:txBody>
      </p:sp>
      <p:pic>
        <p:nvPicPr>
          <p:cNvPr id="5"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Εικόνα 5"/>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pic>
        <p:nvPicPr>
          <p:cNvPr id="5" name="Immagine 4"/>
          <p:cNvPicPr>
            <a:picLocks noChangeAspect="1"/>
          </p:cNvPicPr>
          <p:nvPr/>
        </p:nvPicPr>
        <p:blipFill>
          <a:blip r:embed="rId2"/>
          <a:stretch>
            <a:fillRect/>
          </a:stretch>
        </p:blipFill>
        <p:spPr>
          <a:xfrm>
            <a:off x="609600" y="771525"/>
            <a:ext cx="7981950" cy="5370441"/>
          </a:xfrm>
          <a:prstGeom prst="rect">
            <a:avLst/>
          </a:prstGeom>
        </p:spPr>
      </p:pic>
    </p:spTree>
    <p:extLst>
      <p:ext uri="{BB962C8B-B14F-4D97-AF65-F5344CB8AC3E}">
        <p14:creationId xmlns:p14="http://schemas.microsoft.com/office/powerpoint/2010/main" val="2124222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789439" y="1038965"/>
            <a:ext cx="7606979" cy="5276110"/>
          </a:xfrm>
          <a:prstGeom prst="rect">
            <a:avLst/>
          </a:prstGeom>
        </p:spPr>
      </p:pic>
      <p:sp>
        <p:nvSpPr>
          <p:cNvPr id="3" name="CasellaDiTesto 2"/>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spTree>
    <p:extLst>
      <p:ext uri="{BB962C8B-B14F-4D97-AF65-F5344CB8AC3E}">
        <p14:creationId xmlns:p14="http://schemas.microsoft.com/office/powerpoint/2010/main" val="3281571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438" y="-1"/>
            <a:ext cx="4247253" cy="584775"/>
          </a:xfrm>
          <a:prstGeom prst="rect">
            <a:avLst/>
          </a:prstGeom>
          <a:solidFill>
            <a:schemeClr val="accent1"/>
          </a:solidFill>
        </p:spPr>
        <p:txBody>
          <a:bodyPr wrap="none" rtlCol="0">
            <a:spAutoFit/>
          </a:bodyPr>
          <a:lstStyle/>
          <a:p>
            <a:r>
              <a:rPr lang="it-IT" sz="3200" b="1" dirty="0" err="1" smtClean="0">
                <a:solidFill>
                  <a:schemeClr val="bg1"/>
                </a:solidFill>
              </a:rPr>
              <a:t>Survey</a:t>
            </a:r>
            <a:r>
              <a:rPr lang="it-IT" sz="3200" b="1" dirty="0" smtClean="0">
                <a:solidFill>
                  <a:schemeClr val="bg1"/>
                </a:solidFill>
              </a:rPr>
              <a:t> for </a:t>
            </a:r>
            <a:r>
              <a:rPr lang="it-IT" sz="3200" b="1" dirty="0" err="1" smtClean="0">
                <a:solidFill>
                  <a:schemeClr val="bg1"/>
                </a:solidFill>
              </a:rPr>
              <a:t>externships</a:t>
            </a:r>
            <a:r>
              <a:rPr lang="it-IT" sz="3200" b="1" dirty="0" smtClean="0">
                <a:solidFill>
                  <a:schemeClr val="bg1"/>
                </a:solidFill>
              </a:rPr>
              <a:t> </a:t>
            </a:r>
            <a:endParaRPr lang="en-US" sz="3200" b="1" dirty="0">
              <a:solidFill>
                <a:schemeClr val="bg1"/>
              </a:solidFill>
            </a:endParaRPr>
          </a:p>
        </p:txBody>
      </p:sp>
      <p:sp>
        <p:nvSpPr>
          <p:cNvPr id="3" name="CasellaDiTesto 2"/>
          <p:cNvSpPr txBox="1"/>
          <p:nvPr/>
        </p:nvSpPr>
        <p:spPr>
          <a:xfrm>
            <a:off x="0" y="1718249"/>
            <a:ext cx="9144000" cy="3046988"/>
          </a:xfrm>
          <a:prstGeom prst="rect">
            <a:avLst/>
          </a:prstGeom>
          <a:noFill/>
        </p:spPr>
        <p:txBody>
          <a:bodyPr wrap="square" rtlCol="0">
            <a:spAutoFit/>
          </a:bodyPr>
          <a:lstStyle/>
          <a:p>
            <a:pPr marL="342900" indent="-342900">
              <a:buFont typeface="Wingdings" panose="05000000000000000000" pitchFamily="2" charset="2"/>
              <a:buChar char="ü"/>
            </a:pPr>
            <a:r>
              <a:rPr lang="en-US" sz="2400" dirty="0" smtClean="0"/>
              <a:t>We have collected all the </a:t>
            </a:r>
            <a:r>
              <a:rPr lang="en-US" sz="2400" dirty="0"/>
              <a:t>information about the single institution </a:t>
            </a:r>
            <a:endParaRPr lang="en-US" sz="2400" dirty="0" smtClean="0"/>
          </a:p>
          <a:p>
            <a:pPr marL="342900" indent="-342900">
              <a:buFont typeface="Wingdings" panose="05000000000000000000" pitchFamily="2" charset="2"/>
              <a:buChar char="ü"/>
            </a:pPr>
            <a:r>
              <a:rPr lang="en-US" sz="2400" dirty="0" smtClean="0"/>
              <a:t>If you need, we can help to </a:t>
            </a:r>
            <a:r>
              <a:rPr lang="en-US" sz="2400" dirty="0"/>
              <a:t>identify the lab in which are possible externships in the less common area/species/techniques. </a:t>
            </a:r>
            <a:endParaRPr lang="en-US" sz="2400" dirty="0" smtClean="0"/>
          </a:p>
          <a:p>
            <a:pPr marL="800100" lvl="1" indent="-342900">
              <a:buFont typeface="Wingdings" panose="05000000000000000000" pitchFamily="2" charset="2"/>
              <a:buChar char="ü"/>
            </a:pPr>
            <a:r>
              <a:rPr lang="en-US" sz="2400" dirty="0" smtClean="0"/>
              <a:t>List of labs with specialties on web site (members only)?</a:t>
            </a:r>
          </a:p>
          <a:p>
            <a:pPr marL="342900" indent="-342900">
              <a:buFont typeface="Wingdings" panose="05000000000000000000" pitchFamily="2" charset="2"/>
              <a:buChar char="ü"/>
            </a:pPr>
            <a:r>
              <a:rPr lang="en-US" sz="2400" dirty="0"/>
              <a:t>less represented area is the lab </a:t>
            </a:r>
            <a:r>
              <a:rPr lang="en-US" sz="2400" dirty="0" smtClean="0"/>
              <a:t>animals/toxicology</a:t>
            </a:r>
          </a:p>
          <a:p>
            <a:pPr marL="800100" lvl="1" indent="-342900">
              <a:buFont typeface="Wingdings" panose="05000000000000000000" pitchFamily="2" charset="2"/>
              <a:buChar char="ü"/>
            </a:pPr>
            <a:r>
              <a:rPr lang="en-US" sz="2400" dirty="0" smtClean="0"/>
              <a:t>Any suggestions on other institutions to be contacted are well accepted</a:t>
            </a:r>
          </a:p>
          <a:p>
            <a:pPr marL="800100" lvl="1" indent="-342900">
              <a:buFont typeface="Wingdings" panose="05000000000000000000" pitchFamily="2" charset="2"/>
              <a:buChar char="ü"/>
            </a:pPr>
            <a:r>
              <a:rPr lang="en-US" sz="2400" dirty="0" smtClean="0"/>
              <a:t>For those who have not yet answered: survey is still open!</a:t>
            </a:r>
            <a:endParaRPr lang="en-US" sz="2400" dirty="0"/>
          </a:p>
        </p:txBody>
      </p:sp>
    </p:spTree>
    <p:extLst>
      <p:ext uri="{BB962C8B-B14F-4D97-AF65-F5344CB8AC3E}">
        <p14:creationId xmlns:p14="http://schemas.microsoft.com/office/powerpoint/2010/main" val="34947855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875648"/>
            <a:ext cx="9144001" cy="2862322"/>
          </a:xfrm>
          <a:prstGeom prst="rect">
            <a:avLst/>
          </a:prstGeom>
          <a:noFill/>
          <a:ln>
            <a:solidFill>
              <a:schemeClr val="bg2">
                <a:lumMod val="50000"/>
              </a:schemeClr>
            </a:solidFill>
          </a:ln>
        </p:spPr>
        <p:txBody>
          <a:bodyPr wrap="square" rtlCol="0">
            <a:spAutoFit/>
          </a:bodyPr>
          <a:lstStyle/>
          <a:p>
            <a:r>
              <a:rPr lang="en-US" sz="2400" dirty="0" smtClean="0"/>
              <a:t>Request from credential com: </a:t>
            </a:r>
          </a:p>
          <a:p>
            <a:pPr marL="342900" indent="-342900">
              <a:buFont typeface="Wingdings" panose="05000000000000000000" pitchFamily="2" charset="2"/>
              <a:buChar char="ü"/>
            </a:pPr>
            <a:r>
              <a:rPr lang="en-US" sz="2400" dirty="0" smtClean="0"/>
              <a:t>wide range of cases, not too much “normal” case o same diseases</a:t>
            </a:r>
          </a:p>
          <a:p>
            <a:pPr marL="342900" indent="-342900">
              <a:buFont typeface="Wingdings" panose="05000000000000000000" pitchFamily="2" charset="2"/>
              <a:buChar char="ü"/>
            </a:pPr>
            <a:r>
              <a:rPr lang="en-US" sz="2400" dirty="0" smtClean="0"/>
              <a:t>Suggestion from credential:</a:t>
            </a:r>
          </a:p>
          <a:p>
            <a:pPr marL="742950" lvl="1" indent="-285750">
              <a:buFont typeface="Wingdings" panose="05000000000000000000" pitchFamily="2" charset="2"/>
              <a:buChar char="ü"/>
            </a:pPr>
            <a:r>
              <a:rPr lang="en-US" dirty="0" smtClean="0"/>
              <a:t> no logs for </a:t>
            </a:r>
            <a:r>
              <a:rPr lang="en-US" u="sng" dirty="0" smtClean="0"/>
              <a:t>normal</a:t>
            </a:r>
            <a:r>
              <a:rPr lang="en-US" dirty="0" smtClean="0"/>
              <a:t> dog, cat, horse, domestic </a:t>
            </a:r>
            <a:r>
              <a:rPr lang="en-US" dirty="0"/>
              <a:t>ruminants (for exotic/ wildlife/ zoo species - maximum of one normal hematology or chemistry </a:t>
            </a:r>
            <a:r>
              <a:rPr lang="en-US" u="sng" dirty="0"/>
              <a:t>per </a:t>
            </a:r>
            <a:r>
              <a:rPr lang="en-US" u="sng" dirty="0" smtClean="0"/>
              <a:t>species)</a:t>
            </a:r>
            <a:endParaRPr lang="en-US" dirty="0"/>
          </a:p>
          <a:p>
            <a:pPr marL="742950" lvl="1" indent="-285750">
              <a:buFont typeface="Wingdings" panose="05000000000000000000" pitchFamily="2" charset="2"/>
              <a:buChar char="ü"/>
            </a:pPr>
            <a:r>
              <a:rPr lang="en-US" dirty="0" smtClean="0"/>
              <a:t>residents should attempt to include as wide a range of </a:t>
            </a:r>
            <a:r>
              <a:rPr lang="en-US" dirty="0" err="1" smtClean="0"/>
              <a:t>clinicopathological</a:t>
            </a:r>
            <a:r>
              <a:rPr lang="en-US" dirty="0" smtClean="0"/>
              <a:t> cases </a:t>
            </a:r>
          </a:p>
          <a:p>
            <a:pPr marL="742950" lvl="1" indent="-285750">
              <a:buFont typeface="Wingdings" panose="05000000000000000000" pitchFamily="2" charset="2"/>
              <a:buChar char="ü"/>
            </a:pPr>
            <a:r>
              <a:rPr lang="en-US" dirty="0"/>
              <a:t>any deficiencies should be addressed by externships</a:t>
            </a:r>
            <a:r>
              <a:rPr lang="en-US" dirty="0" smtClean="0"/>
              <a:t>.</a:t>
            </a:r>
            <a:r>
              <a:rPr lang="en-US" dirty="0"/>
              <a:t> </a:t>
            </a:r>
            <a:endParaRPr lang="en-US" dirty="0" smtClean="0"/>
          </a:p>
          <a:p>
            <a:pPr marL="742950" lvl="1" indent="-285750">
              <a:buFont typeface="Wingdings" panose="05000000000000000000" pitchFamily="2" charset="2"/>
              <a:buChar char="ü"/>
            </a:pPr>
            <a:r>
              <a:rPr lang="en-US" dirty="0" smtClean="0"/>
              <a:t>interesting </a:t>
            </a:r>
            <a:r>
              <a:rPr lang="en-US" dirty="0"/>
              <a:t>urine chemistry can be logged under </a:t>
            </a:r>
            <a:r>
              <a:rPr lang="en-US" dirty="0" smtClean="0"/>
              <a:t>chemistry</a:t>
            </a:r>
          </a:p>
          <a:p>
            <a:pPr marL="742950" lvl="1" indent="-285750">
              <a:buFont typeface="Wingdings" panose="05000000000000000000" pitchFamily="2" charset="2"/>
              <a:buChar char="ü"/>
            </a:pPr>
            <a:r>
              <a:rPr lang="en-US" dirty="0" smtClean="0"/>
              <a:t>interesting </a:t>
            </a:r>
            <a:r>
              <a:rPr lang="en-US" dirty="0"/>
              <a:t>urine sediment should be logged under </a:t>
            </a:r>
            <a:r>
              <a:rPr lang="en-US" dirty="0" smtClean="0"/>
              <a:t>cytology</a:t>
            </a:r>
            <a:endParaRPr lang="en-US" dirty="0"/>
          </a:p>
        </p:txBody>
      </p:sp>
      <p:sp>
        <p:nvSpPr>
          <p:cNvPr id="3" name="CasellaDiTesto 2"/>
          <p:cNvSpPr txBox="1"/>
          <p:nvPr/>
        </p:nvSpPr>
        <p:spPr>
          <a:xfrm>
            <a:off x="3741484" y="0"/>
            <a:ext cx="166103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it-IT" sz="2800" dirty="0" smtClean="0">
                <a:solidFill>
                  <a:schemeClr val="bg1"/>
                </a:solidFill>
              </a:rPr>
              <a:t>Log-Book</a:t>
            </a:r>
            <a:endParaRPr lang="en-US" sz="2800" dirty="0">
              <a:solidFill>
                <a:schemeClr val="bg1"/>
              </a:solidFill>
            </a:endParaRPr>
          </a:p>
        </p:txBody>
      </p:sp>
      <p:sp>
        <p:nvSpPr>
          <p:cNvPr id="4" name="CasellaDiTesto 3"/>
          <p:cNvSpPr txBox="1"/>
          <p:nvPr/>
        </p:nvSpPr>
        <p:spPr>
          <a:xfrm>
            <a:off x="238125" y="4225671"/>
            <a:ext cx="8905875" cy="830997"/>
          </a:xfrm>
          <a:prstGeom prst="rect">
            <a:avLst/>
          </a:prstGeom>
          <a:noFill/>
        </p:spPr>
        <p:txBody>
          <a:bodyPr wrap="square" rtlCol="0">
            <a:spAutoFit/>
          </a:bodyPr>
          <a:lstStyle/>
          <a:p>
            <a:r>
              <a:rPr lang="en-US" sz="2400" dirty="0" smtClean="0"/>
              <a:t>We’ll </a:t>
            </a:r>
            <a:r>
              <a:rPr lang="en-US" sz="2400" smtClean="0"/>
              <a:t>work together </a:t>
            </a:r>
            <a:r>
              <a:rPr lang="en-US" sz="2400" dirty="0" smtClean="0"/>
              <a:t>to </a:t>
            </a:r>
            <a:r>
              <a:rPr lang="en-US" sz="2400" dirty="0"/>
              <a:t>help designing a logbook template and explain the why and how.</a:t>
            </a:r>
            <a:endParaRPr lang="it-IT" sz="2400" dirty="0"/>
          </a:p>
        </p:txBody>
      </p:sp>
    </p:spTree>
    <p:extLst>
      <p:ext uri="{BB962C8B-B14F-4D97-AF65-F5344CB8AC3E}">
        <p14:creationId xmlns:p14="http://schemas.microsoft.com/office/powerpoint/2010/main" val="39756184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362815"/>
            <a:ext cx="6552728" cy="13542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Committees’ Reports</a:t>
            </a:r>
          </a:p>
          <a:p>
            <a:pPr algn="ctr"/>
            <a:endParaRPr lang="en-US" b="1" dirty="0" smtClean="0"/>
          </a:p>
          <a:p>
            <a:pPr algn="ctr"/>
            <a:r>
              <a:rPr lang="en-US" sz="2800" b="1" dirty="0" smtClean="0"/>
              <a:t>Credentials Committee</a:t>
            </a:r>
            <a:endParaRPr lang="el-GR" sz="28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3">
            <a:extLst>
              <a:ext uri="{FF2B5EF4-FFF2-40B4-BE49-F238E27FC236}">
                <a16:creationId xmlns:a16="http://schemas.microsoft.com/office/drawing/2014/main" id="{0036FA25-C506-1A4D-A6C5-3E0AD2E3D800}"/>
              </a:ext>
            </a:extLst>
          </p:cNvPr>
          <p:cNvSpPr txBox="1">
            <a:spLocks/>
          </p:cNvSpPr>
          <p:nvPr/>
        </p:nvSpPr>
        <p:spPr>
          <a:xfrm>
            <a:off x="482601" y="643467"/>
            <a:ext cx="2561709" cy="557106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3600" cap="all" spc="100" dirty="0"/>
              <a:t>Committee</a:t>
            </a:r>
          </a:p>
        </p:txBody>
      </p:sp>
      <p:graphicFrame>
        <p:nvGraphicFramePr>
          <p:cNvPr id="14" name="Shape 134">
            <a:extLst>
              <a:ext uri="{FF2B5EF4-FFF2-40B4-BE49-F238E27FC236}">
                <a16:creationId xmlns:a16="http://schemas.microsoft.com/office/drawing/2014/main" id="{A27B51BC-2725-480A-9DF6-416D30EC7F12}"/>
              </a:ext>
            </a:extLst>
          </p:cNvPr>
          <p:cNvGraphicFramePr/>
          <p:nvPr>
            <p:extLst/>
          </p:nvPr>
        </p:nvGraphicFramePr>
        <p:xfrm>
          <a:off x="4202906" y="954088"/>
          <a:ext cx="4231481"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5061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7">
            <a:extLst>
              <a:ext uri="{FF2B5EF4-FFF2-40B4-BE49-F238E27FC236}">
                <a16:creationId xmlns:a16="http://schemas.microsoft.com/office/drawing/2014/main" id="{BB25B2BE-4AEB-854A-884E-06E2FA6C90FF}"/>
              </a:ext>
            </a:extLst>
          </p:cNvPr>
          <p:cNvSpPr txBox="1">
            <a:spLocks/>
          </p:cNvSpPr>
          <p:nvPr/>
        </p:nvSpPr>
        <p:spPr>
          <a:xfrm>
            <a:off x="482601" y="643467"/>
            <a:ext cx="2561709" cy="557106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4400" cap="all" spc="100" dirty="0"/>
              <a:t>Tasks</a:t>
            </a:r>
          </a:p>
        </p:txBody>
      </p:sp>
      <p:graphicFrame>
        <p:nvGraphicFramePr>
          <p:cNvPr id="6" name="Shape 134">
            <a:extLst>
              <a:ext uri="{FF2B5EF4-FFF2-40B4-BE49-F238E27FC236}">
                <a16:creationId xmlns:a16="http://schemas.microsoft.com/office/drawing/2014/main" id="{A038BF77-A5E4-4350-A84A-B335A6FA20DC}"/>
              </a:ext>
            </a:extLst>
          </p:cNvPr>
          <p:cNvGraphicFramePr/>
          <p:nvPr>
            <p:extLst/>
          </p:nvPr>
        </p:nvGraphicFramePr>
        <p:xfrm>
          <a:off x="4202906" y="954088"/>
          <a:ext cx="4231481"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73350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8">
            <a:extLst>
              <a:ext uri="{FF2B5EF4-FFF2-40B4-BE49-F238E27FC236}">
                <a16:creationId xmlns:a16="http://schemas.microsoft.com/office/drawing/2014/main" id="{EEF4C2E5-234C-4942-BF18-11C55A36E26C}"/>
              </a:ext>
            </a:extLst>
          </p:cNvPr>
          <p:cNvSpPr txBox="1">
            <a:spLocks/>
          </p:cNvSpPr>
          <p:nvPr/>
        </p:nvSpPr>
        <p:spPr>
          <a:xfrm>
            <a:off x="723591" y="804333"/>
            <a:ext cx="2543925" cy="5249334"/>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algn="r" defTabSz="914400">
              <a:lnSpc>
                <a:spcPct val="80000"/>
              </a:lnSpc>
              <a:spcBef>
                <a:spcPct val="0"/>
              </a:spcBef>
              <a:spcAft>
                <a:spcPts val="600"/>
              </a:spcAft>
            </a:pPr>
            <a:r>
              <a:rPr lang="en-US" sz="4000" cap="all" spc="100" dirty="0"/>
              <a:t>Residents</a:t>
            </a:r>
          </a:p>
        </p:txBody>
      </p:sp>
      <p:sp>
        <p:nvSpPr>
          <p:cNvPr id="3" name="Rectangle 2">
            <a:extLst>
              <a:ext uri="{FF2B5EF4-FFF2-40B4-BE49-F238E27FC236}">
                <a16:creationId xmlns:a16="http://schemas.microsoft.com/office/drawing/2014/main" id="{B58F2A3F-E28D-4E44-9ED0-B4A1BA0F837B}"/>
              </a:ext>
            </a:extLst>
          </p:cNvPr>
          <p:cNvSpPr/>
          <p:nvPr/>
        </p:nvSpPr>
        <p:spPr>
          <a:xfrm>
            <a:off x="3713286" y="804333"/>
            <a:ext cx="4729502" cy="5249334"/>
          </a:xfrm>
          <a:prstGeom prst="rect">
            <a:avLst/>
          </a:prstGeom>
        </p:spPr>
        <p:txBody>
          <a:bodyPr vert="horz" lIns="45720" tIns="45720" rIns="45720" bIns="45720" rtlCol="0" anchor="ctr">
            <a:normAutofit/>
          </a:bodyPr>
          <a:lstStyle/>
          <a:p>
            <a:pPr marL="469900" indent="-469900" defTabSz="914400">
              <a:lnSpc>
                <a:spcPct val="90000"/>
              </a:lnSpc>
              <a:buClr>
                <a:schemeClr val="accent1"/>
              </a:buClr>
              <a:buFont typeface="Wingdings" pitchFamily="2" charset="2"/>
              <a:buChar char="Ø"/>
              <a:defRPr sz="2600"/>
            </a:pPr>
            <a:r>
              <a:rPr lang="en-US" dirty="0"/>
              <a:t>Currently: 20 residents </a:t>
            </a:r>
          </a:p>
          <a:p>
            <a:pPr marL="822325" lvl="1" indent="-352425" defTabSz="914400">
              <a:lnSpc>
                <a:spcPct val="90000"/>
              </a:lnSpc>
              <a:spcBef>
                <a:spcPts val="500"/>
              </a:spcBef>
              <a:buClr>
                <a:schemeClr val="accent1"/>
              </a:buClr>
              <a:buFont typeface="Wingdings" pitchFamily="2" charset="2"/>
              <a:buChar char="Ø"/>
              <a:defRPr sz="2400"/>
            </a:pPr>
            <a:r>
              <a:rPr lang="en-US" dirty="0"/>
              <a:t>5 in 3rd year</a:t>
            </a:r>
          </a:p>
          <a:p>
            <a:pPr marL="822325" lvl="1" indent="-352425" defTabSz="914400">
              <a:lnSpc>
                <a:spcPct val="90000"/>
              </a:lnSpc>
              <a:spcBef>
                <a:spcPts val="500"/>
              </a:spcBef>
              <a:buClr>
                <a:schemeClr val="accent1"/>
              </a:buClr>
              <a:buFont typeface="Wingdings" pitchFamily="2" charset="2"/>
              <a:buChar char="Ø"/>
              <a:defRPr sz="2400"/>
            </a:pPr>
            <a:r>
              <a:rPr lang="en-US" dirty="0"/>
              <a:t>7 in 2nd year</a:t>
            </a:r>
          </a:p>
          <a:p>
            <a:pPr marL="822325" lvl="1" indent="-352425" defTabSz="914400">
              <a:lnSpc>
                <a:spcPct val="90000"/>
              </a:lnSpc>
              <a:spcBef>
                <a:spcPts val="500"/>
              </a:spcBef>
              <a:buClr>
                <a:schemeClr val="accent1"/>
              </a:buClr>
              <a:buFont typeface="Wingdings" pitchFamily="2" charset="2"/>
              <a:buChar char="Ø"/>
              <a:defRPr sz="2400"/>
            </a:pPr>
            <a:r>
              <a:rPr lang="en-US" dirty="0"/>
              <a:t> 8 in first year</a:t>
            </a:r>
          </a:p>
          <a:p>
            <a:pPr marL="352425" indent="-352425" defTabSz="914400">
              <a:lnSpc>
                <a:spcPct val="90000"/>
              </a:lnSpc>
              <a:spcBef>
                <a:spcPts val="500"/>
              </a:spcBef>
              <a:buClr>
                <a:schemeClr val="accent1"/>
              </a:buClr>
              <a:buFont typeface="Wingdings" pitchFamily="2" charset="2"/>
              <a:buChar char="Ø"/>
              <a:defRPr sz="2600"/>
            </a:pPr>
            <a:r>
              <a:rPr lang="en-US" dirty="0"/>
              <a:t>1 application under review</a:t>
            </a:r>
          </a:p>
          <a:p>
            <a:pPr marL="365125" indent="-352425" defTabSz="914400">
              <a:lnSpc>
                <a:spcPct val="90000"/>
              </a:lnSpc>
              <a:spcBef>
                <a:spcPts val="500"/>
              </a:spcBef>
              <a:buClr>
                <a:schemeClr val="accent1"/>
              </a:buClr>
              <a:buFont typeface="Wingdings" pitchFamily="2" charset="2"/>
              <a:buChar char="Ø"/>
              <a:defRPr sz="2400"/>
            </a:pPr>
            <a:r>
              <a:rPr lang="en-US" dirty="0"/>
              <a:t>2 completed residencies </a:t>
            </a:r>
            <a:r>
              <a:rPr lang="en-US" dirty="0" smtClean="0"/>
              <a:t>            (</a:t>
            </a:r>
            <a:r>
              <a:rPr lang="en-US" dirty="0"/>
              <a:t>but no 3</a:t>
            </a:r>
            <a:r>
              <a:rPr lang="en-US" baseline="30000" dirty="0"/>
              <a:t>rd</a:t>
            </a:r>
            <a:r>
              <a:rPr lang="en-US" dirty="0"/>
              <a:t> year docs)</a:t>
            </a:r>
          </a:p>
          <a:p>
            <a:pPr marL="352425" indent="-352425" defTabSz="914400">
              <a:lnSpc>
                <a:spcPct val="90000"/>
              </a:lnSpc>
              <a:spcBef>
                <a:spcPts val="500"/>
              </a:spcBef>
              <a:buClr>
                <a:schemeClr val="accent1"/>
              </a:buClr>
              <a:buFont typeface="Wingdings" pitchFamily="2" charset="2"/>
              <a:buChar char="Ø"/>
              <a:defRPr sz="2600"/>
            </a:pPr>
            <a:r>
              <a:rPr lang="en-US" dirty="0"/>
              <a:t>Advised of 250 euro fee - Treasurer cc’d in Approval letter</a:t>
            </a:r>
          </a:p>
        </p:txBody>
      </p:sp>
    </p:spTree>
    <p:extLst>
      <p:ext uri="{BB962C8B-B14F-4D97-AF65-F5344CB8AC3E}">
        <p14:creationId xmlns:p14="http://schemas.microsoft.com/office/powerpoint/2010/main" val="144743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DDCAB1B-6299-384D-8E01-B16722B9B459}"/>
              </a:ext>
            </a:extLst>
          </p:cNvPr>
          <p:cNvGraphicFramePr>
            <a:graphicFrameLocks noGrp="1"/>
          </p:cNvGraphicFramePr>
          <p:nvPr>
            <p:extLst/>
          </p:nvPr>
        </p:nvGraphicFramePr>
        <p:xfrm>
          <a:off x="200025" y="185739"/>
          <a:ext cx="8772526" cy="6516267"/>
        </p:xfrm>
        <a:graphic>
          <a:graphicData uri="http://schemas.openxmlformats.org/drawingml/2006/table">
            <a:tbl>
              <a:tblPr>
                <a:tableStyleId>{5C22544A-7EE6-4342-B048-85BDC9FD1C3A}</a:tableStyleId>
              </a:tblPr>
              <a:tblGrid>
                <a:gridCol w="1253218">
                  <a:extLst>
                    <a:ext uri="{9D8B030D-6E8A-4147-A177-3AD203B41FA5}">
                      <a16:colId xmlns:a16="http://schemas.microsoft.com/office/drawing/2014/main" val="3355318056"/>
                    </a:ext>
                  </a:extLst>
                </a:gridCol>
                <a:gridCol w="1253218">
                  <a:extLst>
                    <a:ext uri="{9D8B030D-6E8A-4147-A177-3AD203B41FA5}">
                      <a16:colId xmlns:a16="http://schemas.microsoft.com/office/drawing/2014/main" val="134392780"/>
                    </a:ext>
                  </a:extLst>
                </a:gridCol>
                <a:gridCol w="1253218">
                  <a:extLst>
                    <a:ext uri="{9D8B030D-6E8A-4147-A177-3AD203B41FA5}">
                      <a16:colId xmlns:a16="http://schemas.microsoft.com/office/drawing/2014/main" val="3793011974"/>
                    </a:ext>
                  </a:extLst>
                </a:gridCol>
                <a:gridCol w="1253218">
                  <a:extLst>
                    <a:ext uri="{9D8B030D-6E8A-4147-A177-3AD203B41FA5}">
                      <a16:colId xmlns:a16="http://schemas.microsoft.com/office/drawing/2014/main" val="1316471933"/>
                    </a:ext>
                  </a:extLst>
                </a:gridCol>
                <a:gridCol w="1253218">
                  <a:extLst>
                    <a:ext uri="{9D8B030D-6E8A-4147-A177-3AD203B41FA5}">
                      <a16:colId xmlns:a16="http://schemas.microsoft.com/office/drawing/2014/main" val="2948308483"/>
                    </a:ext>
                  </a:extLst>
                </a:gridCol>
                <a:gridCol w="1253218">
                  <a:extLst>
                    <a:ext uri="{9D8B030D-6E8A-4147-A177-3AD203B41FA5}">
                      <a16:colId xmlns:a16="http://schemas.microsoft.com/office/drawing/2014/main" val="3192465373"/>
                    </a:ext>
                  </a:extLst>
                </a:gridCol>
                <a:gridCol w="1253218">
                  <a:extLst>
                    <a:ext uri="{9D8B030D-6E8A-4147-A177-3AD203B41FA5}">
                      <a16:colId xmlns:a16="http://schemas.microsoft.com/office/drawing/2014/main" val="3092137525"/>
                    </a:ext>
                  </a:extLst>
                </a:gridCol>
              </a:tblGrid>
              <a:tr h="361156">
                <a:tc>
                  <a:txBody>
                    <a:bodyPr/>
                    <a:lstStyle/>
                    <a:p>
                      <a:pPr algn="l" fontAlgn="ctr"/>
                      <a:r>
                        <a:rPr lang="en-US" sz="1200" u="none" strike="noStrike">
                          <a:effectLst/>
                        </a:rPr>
                        <a:t>Draper</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Alex</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RVC, London, UK</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Cambridge</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Joy Archer</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February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February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1750354414"/>
                  </a:ext>
                </a:extLst>
              </a:tr>
              <a:tr h="722313">
                <a:tc>
                  <a:txBody>
                    <a:bodyPr/>
                    <a:lstStyle/>
                    <a:p>
                      <a:pPr algn="l" fontAlgn="ctr"/>
                      <a:r>
                        <a:rPr lang="en-US" sz="1200" u="none" strike="noStrike">
                          <a:effectLst/>
                        </a:rPr>
                        <a:t>Marialigeti</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Martin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University of Veterinary Medicine, Budapest</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University of Veterinary Medicine, Budapest</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Peter Vajdovich</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March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March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648240456"/>
                  </a:ext>
                </a:extLst>
              </a:tr>
              <a:tr h="1083468">
                <a:tc>
                  <a:txBody>
                    <a:bodyPr/>
                    <a:lstStyle/>
                    <a:p>
                      <a:pPr algn="l" fontAlgn="ctr"/>
                      <a:r>
                        <a:rPr lang="en-US" sz="1200" u="none" strike="noStrike">
                          <a:effectLst/>
                        </a:rPr>
                        <a:t>Lapsina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Sandra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Latvia University of Life Sciences and Technoloiges</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Zurich</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Martina Stirn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May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April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900250980"/>
                  </a:ext>
                </a:extLst>
              </a:tr>
              <a:tr h="722313">
                <a:tc>
                  <a:txBody>
                    <a:bodyPr/>
                    <a:lstStyle/>
                    <a:p>
                      <a:pPr algn="l" fontAlgn="ctr"/>
                      <a:r>
                        <a:rPr lang="en-US" sz="1200" u="none" strike="noStrike">
                          <a:effectLst/>
                        </a:rPr>
                        <a:t>Jensen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Sarah</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University of Copenhagen, Denmark</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Anicura Bagarmossen, Sweden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Josefine Oberg</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May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April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4096687763"/>
                  </a:ext>
                </a:extLst>
              </a:tr>
              <a:tr h="722313">
                <a:tc>
                  <a:txBody>
                    <a:bodyPr/>
                    <a:lstStyle/>
                    <a:p>
                      <a:pPr algn="l" fontAlgn="ctr"/>
                      <a:r>
                        <a:rPr lang="en-US" sz="1200" u="none" strike="noStrike">
                          <a:effectLst/>
                        </a:rPr>
                        <a:t>Castillo</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Daniel</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dirty="0">
                          <a:effectLst/>
                        </a:rPr>
                        <a:t>Universidad Mayor, Santiago, Chile</a:t>
                      </a:r>
                      <a:endParaRPr lang="en-US" sz="1200" b="0" i="0" u="none" strike="noStrike" dirty="0">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Cambridge</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Joy Archer</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July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June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3156465815"/>
                  </a:ext>
                </a:extLst>
              </a:tr>
              <a:tr h="722313">
                <a:tc>
                  <a:txBody>
                    <a:bodyPr/>
                    <a:lstStyle/>
                    <a:p>
                      <a:pPr algn="l" fontAlgn="ctr"/>
                      <a:r>
                        <a:rPr lang="en-US" sz="1200" u="none" strike="noStrike">
                          <a:effectLst/>
                        </a:rPr>
                        <a:t>Sanchez Redondo</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Sonia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School of Veteirnary Science,Leon, Spain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Bristol</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Marta Costa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July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July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852583136"/>
                  </a:ext>
                </a:extLst>
              </a:tr>
              <a:tr h="1083468">
                <a:tc>
                  <a:txBody>
                    <a:bodyPr/>
                    <a:lstStyle/>
                    <a:p>
                      <a:pPr algn="l" fontAlgn="ctr"/>
                      <a:r>
                        <a:rPr lang="en-US" sz="1200" u="none" strike="noStrike">
                          <a:effectLst/>
                        </a:rPr>
                        <a:t>Stranieri</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Angelica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Department of Veterinary Medicine, Milan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Milan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Saverio Paltrinieri</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August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July 2022</a:t>
                      </a:r>
                      <a:endParaRPr lang="en-US" sz="1200" b="0" i="0" u="none" strike="noStrike">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2792858867"/>
                  </a:ext>
                </a:extLst>
              </a:tr>
              <a:tr h="1083468">
                <a:tc>
                  <a:txBody>
                    <a:bodyPr/>
                    <a:lstStyle/>
                    <a:p>
                      <a:pPr algn="l" fontAlgn="ctr"/>
                      <a:r>
                        <a:rPr lang="en-US" sz="1200" u="none" strike="noStrike">
                          <a:effectLst/>
                        </a:rPr>
                        <a:t>Meazzi</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Sara</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Department of Veterinary Medicine, Milan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Milan</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Alessia Giordano</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a:effectLst/>
                        </a:rPr>
                        <a:t>August 2019</a:t>
                      </a:r>
                      <a:endParaRPr lang="en-US" sz="1200" b="0" i="0" u="none" strike="noStrike">
                        <a:solidFill>
                          <a:srgbClr val="000000"/>
                        </a:solidFill>
                        <a:effectLst/>
                        <a:latin typeface="Calibri" panose="020F0502020204030204" pitchFamily="34" charset="0"/>
                      </a:endParaRPr>
                    </a:p>
                  </a:txBody>
                  <a:tcPr marL="6248" marR="6248" marT="6248" marB="0" anchor="ctr"/>
                </a:tc>
                <a:tc>
                  <a:txBody>
                    <a:bodyPr/>
                    <a:lstStyle/>
                    <a:p>
                      <a:pPr algn="l" fontAlgn="ctr"/>
                      <a:r>
                        <a:rPr lang="en-US" sz="1200" u="none" strike="noStrike" dirty="0">
                          <a:effectLst/>
                        </a:rPr>
                        <a:t>July 2022</a:t>
                      </a:r>
                      <a:endParaRPr lang="en-US" sz="1200" b="0" i="0" u="none" strike="noStrike" dirty="0">
                        <a:solidFill>
                          <a:srgbClr val="000000"/>
                        </a:solidFill>
                        <a:effectLst/>
                        <a:latin typeface="Calibri" panose="020F0502020204030204" pitchFamily="34" charset="0"/>
                      </a:endParaRPr>
                    </a:p>
                  </a:txBody>
                  <a:tcPr marL="6248" marR="6248" marT="6248" marB="0" anchor="ctr"/>
                </a:tc>
                <a:extLst>
                  <a:ext uri="{0D108BD9-81ED-4DB2-BD59-A6C34878D82A}">
                    <a16:rowId xmlns:a16="http://schemas.microsoft.com/office/drawing/2014/main" val="1534539476"/>
                  </a:ext>
                </a:extLst>
              </a:tr>
            </a:tbl>
          </a:graphicData>
        </a:graphic>
      </p:graphicFrame>
    </p:spTree>
    <p:extLst>
      <p:ext uri="{BB962C8B-B14F-4D97-AF65-F5344CB8AC3E}">
        <p14:creationId xmlns:p14="http://schemas.microsoft.com/office/powerpoint/2010/main" val="125582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55">
            <a:extLst>
              <a:ext uri="{FF2B5EF4-FFF2-40B4-BE49-F238E27FC236}">
                <a16:creationId xmlns:a16="http://schemas.microsoft.com/office/drawing/2014/main" id="{FEB1E557-DD0A-9B4F-A238-8FD66FA1EDF2}"/>
              </a:ext>
            </a:extLst>
          </p:cNvPr>
          <p:cNvSpPr txBox="1">
            <a:spLocks/>
          </p:cNvSpPr>
          <p:nvPr/>
        </p:nvSpPr>
        <p:spPr>
          <a:xfrm>
            <a:off x="768096" y="585216"/>
            <a:ext cx="7290054" cy="149961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4400" cap="all" spc="100" dirty="0">
                <a:solidFill>
                  <a:schemeClr val="tx1">
                    <a:lumMod val="95000"/>
                    <a:lumOff val="5000"/>
                  </a:schemeClr>
                </a:solidFill>
              </a:rPr>
              <a:t>Resident annual logs and supervisor report</a:t>
            </a:r>
          </a:p>
        </p:txBody>
      </p:sp>
      <p:graphicFrame>
        <p:nvGraphicFramePr>
          <p:cNvPr id="8" name="Content Placeholder 5">
            <a:extLst>
              <a:ext uri="{FF2B5EF4-FFF2-40B4-BE49-F238E27FC236}">
                <a16:creationId xmlns:a16="http://schemas.microsoft.com/office/drawing/2014/main" id="{5207A7A1-A11F-4D87-9166-B4DF2EF7CD07}"/>
              </a:ext>
            </a:extLst>
          </p:cNvPr>
          <p:cNvGraphicFramePr>
            <a:graphicFrameLocks noGrp="1"/>
          </p:cNvGraphicFramePr>
          <p:nvPr>
            <p:ph idx="1"/>
            <p:extLst>
              <p:ext uri="{D42A27DB-BD31-4B8C-83A1-F6EECF244321}">
                <p14:modId xmlns:p14="http://schemas.microsoft.com/office/powerpoint/2010/main" val="2996219949"/>
              </p:ext>
            </p:extLst>
          </p:nvPr>
        </p:nvGraphicFramePr>
        <p:xfrm>
          <a:off x="767953" y="2286000"/>
          <a:ext cx="729019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8722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 TextBox"/>
          <p:cNvSpPr txBox="1"/>
          <p:nvPr/>
        </p:nvSpPr>
        <p:spPr>
          <a:xfrm>
            <a:off x="1403648" y="2577678"/>
            <a:ext cx="6552728"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Treasurer’s Report</a:t>
            </a:r>
          </a:p>
          <a:p>
            <a:pPr algn="ctr"/>
            <a:endParaRPr lang="en-US" b="1" dirty="0" smtClean="0"/>
          </a:p>
        </p:txBody>
      </p:sp>
      <p:pic>
        <p:nvPicPr>
          <p:cNvPr id="4"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Εικόνα 4"/>
          <p:cNvPicPr>
            <a:picLocks noChangeAspect="1"/>
          </p:cNvPicPr>
          <p:nvPr/>
        </p:nvPicPr>
        <p:blipFill>
          <a:blip r:embed="rId3"/>
          <a:stretch>
            <a:fillRect/>
          </a:stretch>
        </p:blipFill>
        <p:spPr>
          <a:xfrm>
            <a:off x="5436096" y="908720"/>
            <a:ext cx="2817987" cy="750462"/>
          </a:xfrm>
          <a:prstGeom prst="rect">
            <a:avLst/>
          </a:prstGeom>
        </p:spPr>
      </p:pic>
    </p:spTree>
    <p:extLst>
      <p:ext uri="{BB962C8B-B14F-4D97-AF65-F5344CB8AC3E}">
        <p14:creationId xmlns:p14="http://schemas.microsoft.com/office/powerpoint/2010/main" val="8946308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55">
            <a:extLst>
              <a:ext uri="{FF2B5EF4-FFF2-40B4-BE49-F238E27FC236}">
                <a16:creationId xmlns:a16="http://schemas.microsoft.com/office/drawing/2014/main" id="{FEB1E557-DD0A-9B4F-A238-8FD66FA1EDF2}"/>
              </a:ext>
            </a:extLst>
          </p:cNvPr>
          <p:cNvSpPr txBox="1">
            <a:spLocks/>
          </p:cNvSpPr>
          <p:nvPr/>
        </p:nvSpPr>
        <p:spPr>
          <a:xfrm>
            <a:off x="768096" y="585216"/>
            <a:ext cx="7290054" cy="149961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4400" cap="all" spc="100" dirty="0">
                <a:solidFill>
                  <a:schemeClr val="tx1">
                    <a:lumMod val="95000"/>
                    <a:lumOff val="5000"/>
                  </a:schemeClr>
                </a:solidFill>
              </a:rPr>
              <a:t>Exam applications</a:t>
            </a:r>
          </a:p>
        </p:txBody>
      </p:sp>
      <p:graphicFrame>
        <p:nvGraphicFramePr>
          <p:cNvPr id="8" name="Content Placeholder 5">
            <a:extLst>
              <a:ext uri="{FF2B5EF4-FFF2-40B4-BE49-F238E27FC236}">
                <a16:creationId xmlns:a16="http://schemas.microsoft.com/office/drawing/2014/main" id="{397ACDAB-99EF-4595-BC3F-E62306668762}"/>
              </a:ext>
            </a:extLst>
          </p:cNvPr>
          <p:cNvGraphicFramePr>
            <a:graphicFrameLocks noGrp="1"/>
          </p:cNvGraphicFramePr>
          <p:nvPr>
            <p:ph idx="1"/>
            <p:extLst/>
          </p:nvPr>
        </p:nvGraphicFramePr>
        <p:xfrm>
          <a:off x="767953" y="2286000"/>
          <a:ext cx="729019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1689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
            <a:extLst>
              <a:ext uri="{FF2B5EF4-FFF2-40B4-BE49-F238E27FC236}">
                <a16:creationId xmlns:a16="http://schemas.microsoft.com/office/drawing/2014/main" id="{2CF58ABC-CDF0-EE4F-9A1E-BA9D3EFA55C8}"/>
              </a:ext>
            </a:extLst>
          </p:cNvPr>
          <p:cNvSpPr txBox="1">
            <a:spLocks/>
          </p:cNvSpPr>
          <p:nvPr/>
        </p:nvSpPr>
        <p:spPr>
          <a:xfrm>
            <a:off x="251521" y="804333"/>
            <a:ext cx="3092570" cy="5249334"/>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algn="ctr" defTabSz="914400">
              <a:lnSpc>
                <a:spcPct val="80000"/>
              </a:lnSpc>
              <a:spcBef>
                <a:spcPct val="0"/>
              </a:spcBef>
              <a:spcAft>
                <a:spcPts val="600"/>
              </a:spcAft>
            </a:pPr>
            <a:r>
              <a:rPr lang="en-US" sz="3000" cap="all" spc="100" dirty="0"/>
              <a:t>Reaccreditation of diplomates</a:t>
            </a:r>
          </a:p>
        </p:txBody>
      </p:sp>
      <p:sp>
        <p:nvSpPr>
          <p:cNvPr id="3" name="Shape 179">
            <a:extLst>
              <a:ext uri="{FF2B5EF4-FFF2-40B4-BE49-F238E27FC236}">
                <a16:creationId xmlns:a16="http://schemas.microsoft.com/office/drawing/2014/main" id="{5F0BF9BD-1991-3145-9B81-337DD3AC998A}"/>
              </a:ext>
            </a:extLst>
          </p:cNvPr>
          <p:cNvSpPr txBox="1">
            <a:spLocks/>
          </p:cNvSpPr>
          <p:nvPr/>
        </p:nvSpPr>
        <p:spPr>
          <a:xfrm>
            <a:off x="3713286" y="476672"/>
            <a:ext cx="4729502" cy="5825067"/>
          </a:xfrm>
          <a:prstGeom prst="rect">
            <a:avLst/>
          </a:prstGeom>
        </p:spPr>
        <p:txBody>
          <a:bodyPr vert="horz" lIns="45720" tIns="45720" rIns="4572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buClr>
              <a:buFont typeface="Wingdings" pitchFamily="2" charset="2"/>
              <a:buChar char="Ø"/>
            </a:pPr>
            <a:r>
              <a:rPr lang="en-US" sz="2400" dirty="0"/>
              <a:t>Currently: 93 active diplomates (excl. honorary/ retired/ officially inactive/associate)</a:t>
            </a:r>
          </a:p>
          <a:p>
            <a:pPr>
              <a:buClr>
                <a:schemeClr val="accent1"/>
              </a:buClr>
              <a:buFont typeface="Wingdings" pitchFamily="2" charset="2"/>
              <a:buChar char="Ø"/>
            </a:pPr>
            <a:r>
              <a:rPr lang="en-US" sz="2400" dirty="0"/>
              <a:t>Overdue/ non-active: 12</a:t>
            </a:r>
          </a:p>
          <a:p>
            <a:pPr>
              <a:buClr>
                <a:schemeClr val="accent1"/>
              </a:buClr>
              <a:buFont typeface="Wingdings" pitchFamily="2" charset="2"/>
              <a:buChar char="Ø"/>
            </a:pPr>
            <a:r>
              <a:rPr lang="en-US" sz="2400" dirty="0"/>
              <a:t>Due in 2019: 31 – 13 have reaccredited so far</a:t>
            </a:r>
          </a:p>
          <a:p>
            <a:pPr>
              <a:buClr>
                <a:schemeClr val="accent1"/>
              </a:buClr>
              <a:buFont typeface="Wingdings" pitchFamily="2" charset="2"/>
              <a:buChar char="Ø"/>
            </a:pPr>
            <a:r>
              <a:rPr lang="en-US" sz="2400" dirty="0"/>
              <a:t>Second reminder was sent end July</a:t>
            </a:r>
          </a:p>
          <a:p>
            <a:pPr>
              <a:buClr>
                <a:schemeClr val="accent1"/>
              </a:buClr>
              <a:buFont typeface="Wingdings" pitchFamily="2" charset="2"/>
              <a:buChar char="Ø"/>
            </a:pPr>
            <a:r>
              <a:rPr lang="en-US" sz="2400" dirty="0"/>
              <a:t>2 in progress</a:t>
            </a:r>
          </a:p>
          <a:p>
            <a:pPr>
              <a:buClr>
                <a:schemeClr val="accent1"/>
              </a:buClr>
              <a:buFont typeface="Wingdings" pitchFamily="2" charset="2"/>
              <a:buChar char="Ø"/>
            </a:pPr>
            <a:r>
              <a:rPr lang="en-US" sz="2400" dirty="0"/>
              <a:t>PLEASE SEND</a:t>
            </a:r>
          </a:p>
          <a:p>
            <a:pPr lvl="1">
              <a:buClr>
                <a:schemeClr val="accent1"/>
              </a:buClr>
              <a:buFont typeface="Wingdings" pitchFamily="2" charset="2"/>
              <a:buChar char="Ø"/>
            </a:pPr>
            <a:r>
              <a:rPr lang="en-US" dirty="0"/>
              <a:t>Proof of ESVCP membership</a:t>
            </a:r>
          </a:p>
          <a:p>
            <a:pPr lvl="1">
              <a:buClr>
                <a:schemeClr val="accent1"/>
              </a:buClr>
              <a:buFont typeface="Wingdings" pitchFamily="2" charset="2"/>
              <a:buChar char="Ø"/>
            </a:pPr>
            <a:r>
              <a:rPr lang="en-US" dirty="0"/>
              <a:t>Proof of exam question acceptance</a:t>
            </a:r>
          </a:p>
          <a:p>
            <a:pPr>
              <a:buClr>
                <a:schemeClr val="accent1"/>
              </a:buClr>
              <a:buFont typeface="Wingdings" pitchFamily="2" charset="2"/>
              <a:buChar char="Ø"/>
            </a:pPr>
            <a:r>
              <a:rPr lang="en-US" sz="2400" dirty="0"/>
              <a:t>BY END NOVEMBER</a:t>
            </a:r>
          </a:p>
        </p:txBody>
      </p:sp>
    </p:spTree>
    <p:extLst>
      <p:ext uri="{BB962C8B-B14F-4D97-AF65-F5344CB8AC3E}">
        <p14:creationId xmlns:p14="http://schemas.microsoft.com/office/powerpoint/2010/main" val="34676126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4">
            <a:extLst>
              <a:ext uri="{FF2B5EF4-FFF2-40B4-BE49-F238E27FC236}">
                <a16:creationId xmlns:a16="http://schemas.microsoft.com/office/drawing/2014/main" id="{CE061EB9-18C2-144B-A1D6-F2629D81D972}"/>
              </a:ext>
            </a:extLst>
          </p:cNvPr>
          <p:cNvSpPr txBox="1">
            <a:spLocks/>
          </p:cNvSpPr>
          <p:nvPr/>
        </p:nvSpPr>
        <p:spPr>
          <a:xfrm>
            <a:off x="768096" y="585216"/>
            <a:ext cx="7290054" cy="149961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4000" cap="all" spc="100">
                <a:solidFill>
                  <a:schemeClr val="tx1">
                    <a:lumMod val="95000"/>
                    <a:lumOff val="5000"/>
                  </a:schemeClr>
                </a:solidFill>
              </a:rPr>
              <a:t>New scoring system for questions</a:t>
            </a:r>
          </a:p>
        </p:txBody>
      </p:sp>
      <p:graphicFrame>
        <p:nvGraphicFramePr>
          <p:cNvPr id="29" name="Shape 185">
            <a:extLst>
              <a:ext uri="{FF2B5EF4-FFF2-40B4-BE49-F238E27FC236}">
                <a16:creationId xmlns:a16="http://schemas.microsoft.com/office/drawing/2014/main" id="{629163F8-6AAF-4D46-B873-5F1FB19427F8}"/>
              </a:ext>
            </a:extLst>
          </p:cNvPr>
          <p:cNvGraphicFramePr/>
          <p:nvPr>
            <p:extLst/>
          </p:nvPr>
        </p:nvGraphicFramePr>
        <p:xfrm>
          <a:off x="767953" y="2286000"/>
          <a:ext cx="729019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52030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8">
            <a:extLst>
              <a:ext uri="{FF2B5EF4-FFF2-40B4-BE49-F238E27FC236}">
                <a16:creationId xmlns:a16="http://schemas.microsoft.com/office/drawing/2014/main" id="{32229BBF-9625-A345-B2EA-4F696ECE7670}"/>
              </a:ext>
            </a:extLst>
          </p:cNvPr>
          <p:cNvSpPr txBox="1">
            <a:spLocks/>
          </p:cNvSpPr>
          <p:nvPr/>
        </p:nvSpPr>
        <p:spPr>
          <a:xfrm>
            <a:off x="467544" y="804333"/>
            <a:ext cx="2880321" cy="5249334"/>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algn="ctr" defTabSz="914400">
              <a:lnSpc>
                <a:spcPct val="80000"/>
              </a:lnSpc>
              <a:spcBef>
                <a:spcPct val="0"/>
              </a:spcBef>
              <a:spcAft>
                <a:spcPts val="600"/>
              </a:spcAft>
            </a:pPr>
            <a:r>
              <a:rPr lang="en-US" sz="4000" cap="all" spc="100" dirty="0"/>
              <a:t>Non-ECVCP specialists applying for ECVCP status</a:t>
            </a:r>
          </a:p>
        </p:txBody>
      </p:sp>
      <p:sp>
        <p:nvSpPr>
          <p:cNvPr id="4" name="Shape 189">
            <a:extLst>
              <a:ext uri="{FF2B5EF4-FFF2-40B4-BE49-F238E27FC236}">
                <a16:creationId xmlns:a16="http://schemas.microsoft.com/office/drawing/2014/main" id="{BDA99E6E-84F8-BA4B-B803-93C0C6B70220}"/>
              </a:ext>
            </a:extLst>
          </p:cNvPr>
          <p:cNvSpPr txBox="1">
            <a:spLocks/>
          </p:cNvSpPr>
          <p:nvPr/>
        </p:nvSpPr>
        <p:spPr>
          <a:xfrm>
            <a:off x="3713286" y="804332"/>
            <a:ext cx="4729502" cy="5653617"/>
          </a:xfrm>
          <a:prstGeom prst="rect">
            <a:avLst/>
          </a:prstGeom>
        </p:spPr>
        <p:txBody>
          <a:bodyPr vert="horz" lIns="45720" tIns="45720" rIns="4572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700"/>
              </a:spcBef>
              <a:buClr>
                <a:schemeClr val="accent1"/>
              </a:buClr>
              <a:buFont typeface="Wingdings" pitchFamily="2" charset="2"/>
              <a:buChar char="Ø"/>
              <a:defRPr sz="3168"/>
            </a:pPr>
            <a:r>
              <a:rPr lang="en-US" sz="2400" dirty="0"/>
              <a:t>Credentials related to training, publications and contributions = to ECVCP exam entrance criteria</a:t>
            </a:r>
          </a:p>
          <a:p>
            <a:pPr>
              <a:spcBef>
                <a:spcPts val="1700"/>
              </a:spcBef>
              <a:buClr>
                <a:schemeClr val="accent1"/>
              </a:buClr>
              <a:buFont typeface="Wingdings" pitchFamily="2" charset="2"/>
              <a:buChar char="Ø"/>
              <a:defRPr sz="3168"/>
            </a:pPr>
            <a:r>
              <a:rPr lang="en-US" sz="2400" dirty="0"/>
              <a:t>Passes exam of same rigor and scope (QA?)</a:t>
            </a:r>
          </a:p>
          <a:p>
            <a:pPr>
              <a:spcBef>
                <a:spcPts val="1700"/>
              </a:spcBef>
              <a:buClr>
                <a:schemeClr val="accent1"/>
              </a:buClr>
              <a:buFont typeface="Wingdings" pitchFamily="2" charset="2"/>
              <a:buChar char="Ø"/>
              <a:defRPr sz="3168"/>
            </a:pPr>
            <a:r>
              <a:rPr lang="en-US" sz="2400" dirty="0"/>
              <a:t>Passes reaccreditation process</a:t>
            </a:r>
          </a:p>
          <a:p>
            <a:pPr>
              <a:spcBef>
                <a:spcPts val="1700"/>
              </a:spcBef>
              <a:buClr>
                <a:schemeClr val="accent1"/>
              </a:buClr>
              <a:buFont typeface="Wingdings" pitchFamily="2" charset="2"/>
              <a:buChar char="Ø"/>
              <a:defRPr sz="3168"/>
            </a:pPr>
            <a:r>
              <a:rPr lang="en-US" sz="2400" dirty="0" err="1"/>
              <a:t>Practising</a:t>
            </a:r>
            <a:r>
              <a:rPr lang="en-US" sz="2400" dirty="0"/>
              <a:t> in a European country </a:t>
            </a:r>
            <a:r>
              <a:rPr lang="en-US" sz="2400" dirty="0" smtClean="0"/>
              <a:t> (</a:t>
            </a:r>
            <a:r>
              <a:rPr lang="en-US" sz="2400" dirty="0"/>
              <a:t>5 years) and intends to remain so</a:t>
            </a:r>
          </a:p>
          <a:p>
            <a:pPr>
              <a:spcBef>
                <a:spcPts val="1700"/>
              </a:spcBef>
              <a:buClr>
                <a:schemeClr val="accent1"/>
              </a:buClr>
              <a:buFont typeface="Wingdings" pitchFamily="2" charset="2"/>
              <a:buChar char="Ø"/>
              <a:defRPr sz="3168"/>
            </a:pPr>
            <a:r>
              <a:rPr lang="en-US" sz="2400" dirty="0"/>
              <a:t>Status no longer valid if these conditions no longer exist</a:t>
            </a:r>
          </a:p>
          <a:p>
            <a:pPr>
              <a:spcBef>
                <a:spcPts val="1700"/>
              </a:spcBef>
              <a:buClr>
                <a:schemeClr val="accent1"/>
              </a:buClr>
              <a:buFont typeface="Wingdings" pitchFamily="2" charset="2"/>
              <a:buChar char="Ø"/>
              <a:defRPr sz="3168"/>
            </a:pPr>
            <a:r>
              <a:rPr lang="en-US" sz="2400" dirty="0"/>
              <a:t>One application – declined as not in Europe for long enough</a:t>
            </a:r>
          </a:p>
        </p:txBody>
      </p:sp>
    </p:spTree>
    <p:extLst>
      <p:ext uri="{BB962C8B-B14F-4D97-AF65-F5344CB8AC3E}">
        <p14:creationId xmlns:p14="http://schemas.microsoft.com/office/powerpoint/2010/main" val="17516192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4">
            <a:extLst>
              <a:ext uri="{FF2B5EF4-FFF2-40B4-BE49-F238E27FC236}">
                <a16:creationId xmlns:a16="http://schemas.microsoft.com/office/drawing/2014/main" id="{CE061EB9-18C2-144B-A1D6-F2629D81D972}"/>
              </a:ext>
            </a:extLst>
          </p:cNvPr>
          <p:cNvSpPr txBox="1">
            <a:spLocks/>
          </p:cNvSpPr>
          <p:nvPr/>
        </p:nvSpPr>
        <p:spPr>
          <a:xfrm>
            <a:off x="827584" y="692696"/>
            <a:ext cx="5942448" cy="1499616"/>
          </a:xfrm>
          <a:prstGeom prst="rect">
            <a:avLst/>
          </a:prstGeom>
        </p:spPr>
        <p:txBody>
          <a:bodyPr vert="horz" lIns="91440" tIns="45720" rIns="91440" bIns="45720" rtlCol="0" anchor="ctr">
            <a:normAutofit/>
          </a:bodyPr>
          <a:lstStyle>
            <a:lvl1pPr algn="l" defTabSz="543305" rtl="0" eaLnBrk="1" latinLnBrk="0" hangingPunct="1">
              <a:lnSpc>
                <a:spcPct val="90000"/>
              </a:lnSpc>
              <a:spcBef>
                <a:spcPts val="2100"/>
              </a:spcBef>
              <a:buNone/>
              <a:defRPr sz="4836" kern="1200">
                <a:solidFill>
                  <a:schemeClr val="tx1"/>
                </a:solidFill>
                <a:latin typeface="+mj-lt"/>
                <a:ea typeface="+mj-ea"/>
                <a:cs typeface="+mj-cs"/>
              </a:defRPr>
            </a:lvl1pPr>
          </a:lstStyle>
          <a:p>
            <a:pPr defTabSz="914400">
              <a:lnSpc>
                <a:spcPct val="80000"/>
              </a:lnSpc>
              <a:spcBef>
                <a:spcPct val="0"/>
              </a:spcBef>
              <a:spcAft>
                <a:spcPts val="600"/>
              </a:spcAft>
            </a:pPr>
            <a:r>
              <a:rPr lang="en-US" sz="4400" cap="all" spc="100" dirty="0"/>
              <a:t>SUMMARY SO FAR FOR </a:t>
            </a:r>
            <a:r>
              <a:rPr lang="en-US" sz="4400" cap="all" spc="100" dirty="0" err="1"/>
              <a:t>FOR</a:t>
            </a:r>
            <a:r>
              <a:rPr lang="en-US" sz="4400" cap="all" spc="100" dirty="0"/>
              <a:t> THIS YEAR</a:t>
            </a:r>
          </a:p>
        </p:txBody>
      </p:sp>
      <p:sp>
        <p:nvSpPr>
          <p:cNvPr id="3" name="Shape 185">
            <a:extLst>
              <a:ext uri="{FF2B5EF4-FFF2-40B4-BE49-F238E27FC236}">
                <a16:creationId xmlns:a16="http://schemas.microsoft.com/office/drawing/2014/main" id="{E7B6ADEB-0266-6842-85E2-80A4205E8197}"/>
              </a:ext>
            </a:extLst>
          </p:cNvPr>
          <p:cNvSpPr txBox="1">
            <a:spLocks/>
          </p:cNvSpPr>
          <p:nvPr/>
        </p:nvSpPr>
        <p:spPr>
          <a:xfrm>
            <a:off x="2123728" y="2132856"/>
            <a:ext cx="6420715" cy="3554614"/>
          </a:xfrm>
          <a:prstGeom prst="rect">
            <a:avLst/>
          </a:prstGeom>
        </p:spPr>
        <p:txBody>
          <a:bodyPr vert="horz" lIns="45720" tIns="45720" rIns="4572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58782" lvl="1" indent="-388882">
              <a:buClr>
                <a:schemeClr val="accent1"/>
              </a:buClr>
              <a:defRPr sz="3000"/>
            </a:pPr>
            <a:r>
              <a:rPr lang="en-US" sz="2000" dirty="0"/>
              <a:t>43 sets of documents reviewed and approved</a:t>
            </a:r>
          </a:p>
          <a:p>
            <a:pPr marL="858782" lvl="1" indent="-388882">
              <a:buClr>
                <a:schemeClr val="accent1"/>
              </a:buClr>
              <a:defRPr sz="3000"/>
            </a:pPr>
            <a:r>
              <a:rPr lang="en-US" sz="2000" dirty="0"/>
              <a:t>1 request for ECVCP recognition for ACVCP diplomate declined</a:t>
            </a:r>
          </a:p>
          <a:p>
            <a:pPr marL="858782" lvl="1" indent="-388882">
              <a:buClr>
                <a:schemeClr val="accent1"/>
              </a:buClr>
              <a:defRPr sz="3000"/>
            </a:pPr>
            <a:r>
              <a:rPr lang="en-US" sz="2000" dirty="0"/>
              <a:t>4 submissions in progress</a:t>
            </a:r>
          </a:p>
          <a:p>
            <a:pPr marL="858782" lvl="1" indent="-388882">
              <a:buClr>
                <a:schemeClr val="accent1"/>
              </a:buClr>
              <a:defRPr sz="3000"/>
            </a:pPr>
            <a:r>
              <a:rPr lang="en-US" sz="2000" dirty="0"/>
              <a:t>17 reaccreditations still to come – BY END NOVEMBER PLEASE!!!</a:t>
            </a:r>
          </a:p>
          <a:p>
            <a:pPr marL="858782" lvl="1" indent="-388882">
              <a:buClr>
                <a:schemeClr val="accent1"/>
              </a:buClr>
              <a:defRPr sz="3000"/>
            </a:pPr>
            <a:r>
              <a:rPr lang="en-US" sz="2000" dirty="0"/>
              <a:t>3 annual resident logs still to approve</a:t>
            </a:r>
          </a:p>
          <a:p>
            <a:pPr marL="858782" lvl="1" indent="-388882">
              <a:buClr>
                <a:schemeClr val="accent1"/>
              </a:buClr>
              <a:defRPr sz="3000"/>
            </a:pPr>
            <a:r>
              <a:rPr lang="en-US" sz="2000" dirty="0"/>
              <a:t>Random questions – please read Info Brochure first</a:t>
            </a:r>
          </a:p>
          <a:p>
            <a:pPr marL="858782" lvl="1" indent="-388882">
              <a:buClr>
                <a:schemeClr val="accent1"/>
              </a:buClr>
              <a:defRPr sz="3000"/>
            </a:pPr>
            <a:r>
              <a:rPr lang="en-US" sz="2000" dirty="0"/>
              <a:t>Please send emails to Secretariat and not private email addresses</a:t>
            </a:r>
          </a:p>
          <a:p>
            <a:pPr marL="858782" lvl="1" indent="-388882">
              <a:buClr>
                <a:schemeClr val="accent1"/>
              </a:buClr>
              <a:defRPr sz="3000"/>
            </a:pPr>
            <a:endParaRPr lang="en-US" sz="2000" dirty="0"/>
          </a:p>
        </p:txBody>
      </p:sp>
    </p:spTree>
    <p:extLst>
      <p:ext uri="{BB962C8B-B14F-4D97-AF65-F5344CB8AC3E}">
        <p14:creationId xmlns:p14="http://schemas.microsoft.com/office/powerpoint/2010/main" val="249310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794863"/>
            <a:ext cx="6552728" cy="13542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Committees’ Reports</a:t>
            </a:r>
          </a:p>
          <a:p>
            <a:pPr algn="ctr"/>
            <a:endParaRPr lang="en-US" b="1" dirty="0" smtClean="0"/>
          </a:p>
          <a:p>
            <a:pPr algn="ctr"/>
            <a:r>
              <a:rPr lang="en-US" sz="2800" b="1" dirty="0" smtClean="0"/>
              <a:t>Laboratory Standards Committee</a:t>
            </a:r>
            <a:endParaRPr lang="el-GR" sz="28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404664"/>
            <a:ext cx="6781800" cy="943000"/>
          </a:xfrm>
        </p:spPr>
        <p:txBody>
          <a:bodyPr>
            <a:normAutofit/>
          </a:bodyPr>
          <a:lstStyle/>
          <a:p>
            <a:r>
              <a:rPr lang="de-DE" sz="3600" dirty="0" err="1"/>
              <a:t>Current</a:t>
            </a:r>
            <a:r>
              <a:rPr lang="de-DE" sz="3600" dirty="0"/>
              <a:t> </a:t>
            </a:r>
            <a:r>
              <a:rPr lang="de-DE" sz="3600" dirty="0" err="1"/>
              <a:t>members</a:t>
            </a:r>
            <a:r>
              <a:rPr lang="de-DE" sz="3600" dirty="0"/>
              <a:t> LSC</a:t>
            </a:r>
          </a:p>
        </p:txBody>
      </p:sp>
      <p:sp>
        <p:nvSpPr>
          <p:cNvPr id="3" name="Inhaltsplatzhalter 2"/>
          <p:cNvSpPr>
            <a:spLocks noGrp="1"/>
          </p:cNvSpPr>
          <p:nvPr>
            <p:ph idx="1"/>
          </p:nvPr>
        </p:nvSpPr>
        <p:spPr>
          <a:xfrm>
            <a:off x="899592" y="1844824"/>
            <a:ext cx="7543800" cy="3886200"/>
          </a:xfrm>
        </p:spPr>
        <p:txBody>
          <a:bodyPr/>
          <a:lstStyle/>
          <a:p>
            <a:pPr marL="514350" indent="-514350">
              <a:buFont typeface="+mj-lt"/>
              <a:buAutoNum type="arabicPeriod"/>
            </a:pPr>
            <a:r>
              <a:rPr lang="de-DE" dirty="0"/>
              <a:t>Natali Bauer</a:t>
            </a:r>
          </a:p>
          <a:p>
            <a:pPr marL="514350" indent="-514350">
              <a:buFont typeface="+mj-lt"/>
              <a:buAutoNum type="arabicPeriod"/>
            </a:pPr>
            <a:r>
              <a:rPr lang="de-DE" dirty="0"/>
              <a:t>Alexandra </a:t>
            </a:r>
            <a:r>
              <a:rPr lang="de-DE" dirty="0" err="1"/>
              <a:t>Briend</a:t>
            </a:r>
            <a:r>
              <a:rPr lang="de-DE" dirty="0"/>
              <a:t>-Marchal</a:t>
            </a:r>
          </a:p>
          <a:p>
            <a:pPr marL="514350" indent="-514350">
              <a:buFont typeface="+mj-lt"/>
              <a:buAutoNum type="arabicPeriod"/>
            </a:pPr>
            <a:r>
              <a:rPr lang="de-DE" dirty="0"/>
              <a:t>Margarida </a:t>
            </a:r>
            <a:r>
              <a:rPr lang="de-DE" dirty="0" err="1"/>
              <a:t>Canelas</a:t>
            </a:r>
            <a:r>
              <a:rPr lang="de-DE" dirty="0"/>
              <a:t> Domingos</a:t>
            </a:r>
          </a:p>
          <a:p>
            <a:pPr marL="514350" indent="-514350">
              <a:buFont typeface="+mj-lt"/>
              <a:buAutoNum type="arabicPeriod"/>
            </a:pPr>
            <a:r>
              <a:rPr lang="de-DE" dirty="0"/>
              <a:t>Ernst Leidinger</a:t>
            </a:r>
          </a:p>
          <a:p>
            <a:pPr marL="514350" indent="-514350">
              <a:buFont typeface="+mj-lt"/>
              <a:buAutoNum type="arabicPeriod"/>
            </a:pPr>
            <a:r>
              <a:rPr lang="de-DE" dirty="0"/>
              <a:t>Kathy Freeman</a:t>
            </a:r>
          </a:p>
          <a:p>
            <a:pPr marL="514350" indent="-514350">
              <a:buFont typeface="+mj-lt"/>
              <a:buAutoNum type="arabicPeriod"/>
            </a:pPr>
            <a:r>
              <a:rPr lang="de-DE" dirty="0"/>
              <a:t>Josep Pastor</a:t>
            </a:r>
          </a:p>
          <a:p>
            <a:pPr marL="514350" indent="-514350">
              <a:buFont typeface="+mj-lt"/>
              <a:buAutoNum type="arabicPeriod"/>
            </a:pPr>
            <a:r>
              <a:rPr lang="de-DE" dirty="0"/>
              <a:t>Martina Stirn</a:t>
            </a:r>
          </a:p>
          <a:p>
            <a:pPr marL="514350" indent="-514350">
              <a:buFont typeface="+mj-lt"/>
              <a:buAutoNum type="arabicPeriod"/>
            </a:pPr>
            <a:r>
              <a:rPr lang="de-DE" dirty="0"/>
              <a:t>Stefanie </a:t>
            </a:r>
            <a:r>
              <a:rPr lang="de-DE" dirty="0" err="1"/>
              <a:t>Klenner</a:t>
            </a:r>
            <a:r>
              <a:rPr lang="de-DE" dirty="0"/>
              <a:t>-Gastreich (</a:t>
            </a:r>
            <a:r>
              <a:rPr lang="de-DE" dirty="0" err="1"/>
              <a:t>chair</a:t>
            </a:r>
            <a:r>
              <a:rPr lang="de-DE" dirty="0"/>
              <a:t>)</a:t>
            </a:r>
          </a:p>
          <a:p>
            <a:pPr marL="514350" indent="-514350">
              <a:buFont typeface="+mj-lt"/>
              <a:buAutoNum type="arabicPeriod"/>
            </a:pPr>
            <a:endParaRPr lang="de-DE" dirty="0"/>
          </a:p>
        </p:txBody>
      </p:sp>
    </p:spTree>
    <p:extLst>
      <p:ext uri="{BB962C8B-B14F-4D97-AF65-F5344CB8AC3E}">
        <p14:creationId xmlns:p14="http://schemas.microsoft.com/office/powerpoint/2010/main" val="2740373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8288" y="548680"/>
            <a:ext cx="6781800" cy="943000"/>
          </a:xfrm>
        </p:spPr>
        <p:txBody>
          <a:bodyPr>
            <a:normAutofit/>
          </a:bodyPr>
          <a:lstStyle/>
          <a:p>
            <a:r>
              <a:rPr lang="de-DE" sz="4000" dirty="0" err="1"/>
              <a:t>Activities</a:t>
            </a:r>
            <a:r>
              <a:rPr lang="de-DE" sz="4000" dirty="0"/>
              <a:t> 2019</a:t>
            </a:r>
          </a:p>
        </p:txBody>
      </p:sp>
      <p:sp>
        <p:nvSpPr>
          <p:cNvPr id="3" name="Inhaltsplatzhalter 2"/>
          <p:cNvSpPr>
            <a:spLocks noGrp="1"/>
          </p:cNvSpPr>
          <p:nvPr>
            <p:ph idx="1"/>
          </p:nvPr>
        </p:nvSpPr>
        <p:spPr>
          <a:xfrm>
            <a:off x="810444" y="1264196"/>
            <a:ext cx="7543800" cy="3886200"/>
          </a:xfrm>
        </p:spPr>
        <p:txBody>
          <a:bodyPr>
            <a:normAutofit/>
          </a:bodyPr>
          <a:lstStyle/>
          <a:p>
            <a:r>
              <a:rPr lang="de-DE" dirty="0" err="1"/>
              <a:t>Applications</a:t>
            </a:r>
            <a:r>
              <a:rPr lang="de-DE" dirty="0"/>
              <a:t>:</a:t>
            </a:r>
          </a:p>
          <a:p>
            <a:pPr lvl="1"/>
            <a:r>
              <a:rPr lang="de-DE" dirty="0" err="1"/>
              <a:t>BiEsseA</a:t>
            </a:r>
            <a:r>
              <a:rPr lang="de-DE" dirty="0"/>
              <a:t> </a:t>
            </a:r>
            <a:r>
              <a:rPr lang="de-DE" dirty="0" err="1"/>
              <a:t>laboratorio</a:t>
            </a:r>
            <a:r>
              <a:rPr lang="de-DE" dirty="0"/>
              <a:t> IT – </a:t>
            </a:r>
            <a:r>
              <a:rPr lang="de-DE" dirty="0" err="1"/>
              <a:t>inital</a:t>
            </a:r>
            <a:r>
              <a:rPr lang="de-DE" dirty="0"/>
              <a:t> </a:t>
            </a:r>
            <a:r>
              <a:rPr lang="de-DE" dirty="0" err="1"/>
              <a:t>application</a:t>
            </a:r>
            <a:endParaRPr lang="de-DE" dirty="0"/>
          </a:p>
          <a:p>
            <a:pPr lvl="1"/>
            <a:r>
              <a:rPr lang="de-DE" dirty="0"/>
              <a:t>University </a:t>
            </a:r>
            <a:r>
              <a:rPr lang="de-DE" dirty="0" err="1"/>
              <a:t>of</a:t>
            </a:r>
            <a:r>
              <a:rPr lang="de-DE" dirty="0"/>
              <a:t> Milan – </a:t>
            </a:r>
            <a:r>
              <a:rPr lang="de-DE" dirty="0" err="1"/>
              <a:t>recertification</a:t>
            </a:r>
            <a:endParaRPr lang="de-DE" dirty="0"/>
          </a:p>
          <a:p>
            <a:r>
              <a:rPr lang="de-DE" sz="2800" dirty="0"/>
              <a:t>Further </a:t>
            </a:r>
            <a:r>
              <a:rPr lang="de-DE" sz="2800" dirty="0" err="1"/>
              <a:t>applications</a:t>
            </a:r>
            <a:r>
              <a:rPr lang="de-DE" sz="2800" dirty="0"/>
              <a:t> in 2019 </a:t>
            </a:r>
            <a:r>
              <a:rPr lang="de-DE" sz="2800" dirty="0" err="1"/>
              <a:t>to</a:t>
            </a:r>
            <a:r>
              <a:rPr lang="de-DE" sz="2800" dirty="0"/>
              <a:t> </a:t>
            </a:r>
            <a:r>
              <a:rPr lang="de-DE" sz="2800" dirty="0" err="1"/>
              <a:t>evaluate</a:t>
            </a:r>
            <a:r>
              <a:rPr lang="de-DE" sz="2800" dirty="0"/>
              <a:t>: </a:t>
            </a:r>
          </a:p>
          <a:p>
            <a:pPr lvl="1"/>
            <a:r>
              <a:rPr lang="de-DE" dirty="0"/>
              <a:t>...</a:t>
            </a:r>
            <a:r>
              <a:rPr lang="de-DE" dirty="0" err="1"/>
              <a:t>see</a:t>
            </a:r>
            <a:r>
              <a:rPr lang="de-DE" dirty="0"/>
              <a:t> </a:t>
            </a:r>
            <a:r>
              <a:rPr lang="de-DE" dirty="0" err="1"/>
              <a:t>next</a:t>
            </a:r>
            <a:r>
              <a:rPr lang="de-DE" dirty="0"/>
              <a:t> </a:t>
            </a:r>
            <a:r>
              <a:rPr lang="de-DE" dirty="0" err="1"/>
              <a:t>slide</a:t>
            </a:r>
            <a:r>
              <a:rPr lang="de-DE" dirty="0"/>
              <a:t>, </a:t>
            </a:r>
            <a:r>
              <a:rPr lang="de-DE" dirty="0" err="1" smtClean="0"/>
              <a:t>marked</a:t>
            </a:r>
            <a:r>
              <a:rPr lang="de-DE" dirty="0" smtClean="0"/>
              <a:t> </a:t>
            </a:r>
            <a:r>
              <a:rPr lang="de-DE" dirty="0"/>
              <a:t>in </a:t>
            </a:r>
            <a:r>
              <a:rPr lang="de-DE" dirty="0" err="1"/>
              <a:t>green</a:t>
            </a:r>
            <a:endParaRPr lang="de-DE" dirty="0"/>
          </a:p>
        </p:txBody>
      </p:sp>
      <p:sp>
        <p:nvSpPr>
          <p:cNvPr id="4" name="Titel 1"/>
          <p:cNvSpPr txBox="1">
            <a:spLocks/>
          </p:cNvSpPr>
          <p:nvPr/>
        </p:nvSpPr>
        <p:spPr>
          <a:xfrm>
            <a:off x="467544" y="692696"/>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de-DE" sz="5000" b="0" i="0" u="none" strike="noStrike" kern="1200" cap="none" spc="0" normalizeH="0" baseline="0" noProof="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val="17541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584" y="620650"/>
            <a:ext cx="6781800" cy="654968"/>
          </a:xfrm>
        </p:spPr>
        <p:txBody>
          <a:bodyPr>
            <a:normAutofit/>
          </a:bodyPr>
          <a:lstStyle/>
          <a:p>
            <a:r>
              <a:rPr lang="de-DE" sz="3600" dirty="0" err="1"/>
              <a:t>Currently</a:t>
            </a:r>
            <a:r>
              <a:rPr lang="de-DE" sz="3600" dirty="0"/>
              <a:t> </a:t>
            </a:r>
            <a:r>
              <a:rPr lang="de-DE" sz="3600" dirty="0" err="1"/>
              <a:t>approved</a:t>
            </a:r>
            <a:r>
              <a:rPr lang="de-DE" sz="3600" dirty="0"/>
              <a:t> </a:t>
            </a:r>
            <a:r>
              <a:rPr lang="de-DE" sz="3600" dirty="0" err="1"/>
              <a:t>laboratories</a:t>
            </a:r>
            <a:endParaRPr lang="de-DE" sz="3600" dirty="0"/>
          </a:p>
        </p:txBody>
      </p:sp>
      <p:sp>
        <p:nvSpPr>
          <p:cNvPr id="3" name="Inhaltsplatzhalter 2"/>
          <p:cNvSpPr>
            <a:spLocks noGrp="1"/>
          </p:cNvSpPr>
          <p:nvPr>
            <p:ph idx="1"/>
          </p:nvPr>
        </p:nvSpPr>
        <p:spPr>
          <a:xfrm>
            <a:off x="457200" y="1935480"/>
            <a:ext cx="4042792" cy="4373840"/>
          </a:xfrm>
        </p:spPr>
        <p:txBody>
          <a:bodyPr>
            <a:noAutofit/>
          </a:bodyPr>
          <a:lstStyle/>
          <a:p>
            <a:pPr marL="514350" indent="-514350">
              <a:buFont typeface="+mj-lt"/>
              <a:buAutoNum type="arabicPeriod"/>
            </a:pPr>
            <a:r>
              <a:rPr lang="de-DE" sz="2000" dirty="0">
                <a:solidFill>
                  <a:srgbClr val="FF0000"/>
                </a:solidFill>
              </a:rPr>
              <a:t>IDEXX </a:t>
            </a:r>
            <a:r>
              <a:rPr lang="de-DE" sz="2000" dirty="0" err="1">
                <a:solidFill>
                  <a:srgbClr val="FF0000"/>
                </a:solidFill>
              </a:rPr>
              <a:t>Wetherby</a:t>
            </a:r>
            <a:r>
              <a:rPr lang="de-DE" sz="2000" dirty="0">
                <a:solidFill>
                  <a:srgbClr val="FF0000"/>
                </a:solidFill>
              </a:rPr>
              <a:t>, UK</a:t>
            </a:r>
          </a:p>
          <a:p>
            <a:pPr marL="514350" indent="-514350">
              <a:buFont typeface="+mj-lt"/>
              <a:buAutoNum type="arabicPeriod"/>
            </a:pPr>
            <a:r>
              <a:rPr lang="de-DE" sz="2000" dirty="0" err="1">
                <a:solidFill>
                  <a:srgbClr val="00B050"/>
                </a:solidFill>
              </a:rPr>
              <a:t>InVitroLab</a:t>
            </a:r>
            <a:r>
              <a:rPr lang="de-DE" sz="2000" dirty="0">
                <a:solidFill>
                  <a:srgbClr val="00B050"/>
                </a:solidFill>
              </a:rPr>
              <a:t>/ IDEXX, A</a:t>
            </a:r>
          </a:p>
          <a:p>
            <a:pPr marL="514350" indent="-514350">
              <a:buFont typeface="+mj-lt"/>
              <a:buAutoNum type="arabicPeriod"/>
            </a:pPr>
            <a:r>
              <a:rPr lang="de-DE" sz="2000" dirty="0"/>
              <a:t>University </a:t>
            </a:r>
            <a:r>
              <a:rPr lang="de-DE" sz="2000" dirty="0" err="1"/>
              <a:t>of</a:t>
            </a:r>
            <a:r>
              <a:rPr lang="de-DE" sz="2000" dirty="0"/>
              <a:t> Barcelona, E</a:t>
            </a:r>
          </a:p>
          <a:p>
            <a:pPr marL="514350" indent="-514350">
              <a:buFont typeface="+mj-lt"/>
              <a:buAutoNum type="arabicPeriod"/>
            </a:pPr>
            <a:r>
              <a:rPr lang="de-DE" sz="2000" dirty="0"/>
              <a:t>University </a:t>
            </a:r>
            <a:r>
              <a:rPr lang="de-DE" sz="2000" dirty="0" err="1"/>
              <a:t>of</a:t>
            </a:r>
            <a:r>
              <a:rPr lang="de-DE" sz="2000" dirty="0"/>
              <a:t> Bristol, UK</a:t>
            </a:r>
          </a:p>
          <a:p>
            <a:pPr marL="514350" indent="-514350">
              <a:buFont typeface="+mj-lt"/>
              <a:buAutoNum type="arabicPeriod"/>
            </a:pPr>
            <a:r>
              <a:rPr lang="de-DE" sz="2000" dirty="0"/>
              <a:t>University </a:t>
            </a:r>
            <a:r>
              <a:rPr lang="de-DE" sz="2000" dirty="0" err="1"/>
              <a:t>of</a:t>
            </a:r>
            <a:r>
              <a:rPr lang="de-DE" sz="2000" dirty="0"/>
              <a:t> Cambridge, UK</a:t>
            </a:r>
          </a:p>
          <a:p>
            <a:pPr marL="514350" indent="-514350">
              <a:buFont typeface="+mj-lt"/>
              <a:buAutoNum type="arabicPeriod"/>
            </a:pPr>
            <a:r>
              <a:rPr lang="de-DE" sz="2000" dirty="0">
                <a:solidFill>
                  <a:srgbClr val="00B050"/>
                </a:solidFill>
              </a:rPr>
              <a:t>University  </a:t>
            </a:r>
            <a:r>
              <a:rPr lang="de-DE" sz="2000" dirty="0" err="1">
                <a:solidFill>
                  <a:srgbClr val="00B050"/>
                </a:solidFill>
              </a:rPr>
              <a:t>of</a:t>
            </a:r>
            <a:r>
              <a:rPr lang="de-DE" sz="2000" dirty="0">
                <a:solidFill>
                  <a:srgbClr val="00B050"/>
                </a:solidFill>
              </a:rPr>
              <a:t> Dublin, IR</a:t>
            </a:r>
          </a:p>
          <a:p>
            <a:pPr marL="514350" indent="-514350">
              <a:buFont typeface="+mj-lt"/>
              <a:buAutoNum type="arabicPeriod"/>
            </a:pPr>
            <a:r>
              <a:rPr lang="de-DE" sz="2000" dirty="0">
                <a:solidFill>
                  <a:srgbClr val="00B050"/>
                </a:solidFill>
              </a:rPr>
              <a:t>University </a:t>
            </a:r>
            <a:r>
              <a:rPr lang="de-DE" sz="2000" dirty="0" err="1">
                <a:solidFill>
                  <a:srgbClr val="00B050"/>
                </a:solidFill>
              </a:rPr>
              <a:t>of</a:t>
            </a:r>
            <a:r>
              <a:rPr lang="de-DE" sz="2000" dirty="0">
                <a:solidFill>
                  <a:srgbClr val="00B050"/>
                </a:solidFill>
              </a:rPr>
              <a:t> </a:t>
            </a:r>
            <a:r>
              <a:rPr lang="de-DE" sz="2000" dirty="0" err="1">
                <a:solidFill>
                  <a:srgbClr val="00B050"/>
                </a:solidFill>
              </a:rPr>
              <a:t>Giessen</a:t>
            </a:r>
            <a:r>
              <a:rPr lang="de-DE" sz="2000" dirty="0">
                <a:solidFill>
                  <a:srgbClr val="00B050"/>
                </a:solidFill>
              </a:rPr>
              <a:t>, D</a:t>
            </a:r>
          </a:p>
          <a:p>
            <a:pPr marL="514350" indent="-514350">
              <a:buFont typeface="+mj-lt"/>
              <a:buAutoNum type="arabicPeriod"/>
            </a:pPr>
            <a:r>
              <a:rPr lang="de-DE" sz="2000" dirty="0"/>
              <a:t>University </a:t>
            </a:r>
            <a:r>
              <a:rPr lang="de-DE" sz="2000" dirty="0" err="1"/>
              <a:t>of</a:t>
            </a:r>
            <a:r>
              <a:rPr lang="de-DE" sz="2000" dirty="0"/>
              <a:t> Murcia, E</a:t>
            </a:r>
          </a:p>
          <a:p>
            <a:pPr marL="514350" indent="-514350">
              <a:buFont typeface="+mj-lt"/>
              <a:buAutoNum type="arabicPeriod"/>
            </a:pPr>
            <a:r>
              <a:rPr lang="de-DE" sz="2000" dirty="0"/>
              <a:t>University </a:t>
            </a:r>
            <a:r>
              <a:rPr lang="de-DE" sz="2000" dirty="0" err="1"/>
              <a:t>of</a:t>
            </a:r>
            <a:r>
              <a:rPr lang="de-DE" sz="2000" dirty="0"/>
              <a:t> Edinburgh, UK</a:t>
            </a:r>
          </a:p>
          <a:p>
            <a:pPr marL="514350" indent="-514350">
              <a:buFont typeface="+mj-lt"/>
              <a:buAutoNum type="arabicPeriod"/>
            </a:pPr>
            <a:r>
              <a:rPr lang="de-DE" sz="2000" dirty="0" err="1"/>
              <a:t>BiEsseA</a:t>
            </a:r>
            <a:r>
              <a:rPr lang="de-DE" sz="2000" dirty="0"/>
              <a:t> </a:t>
            </a:r>
            <a:r>
              <a:rPr lang="de-DE" sz="2000" dirty="0" err="1"/>
              <a:t>laboratorio</a:t>
            </a:r>
            <a:r>
              <a:rPr lang="de-DE" sz="2000" dirty="0"/>
              <a:t>, IT</a:t>
            </a:r>
          </a:p>
          <a:p>
            <a:pPr marL="514350" indent="-514350">
              <a:buFont typeface="+mj-lt"/>
              <a:buAutoNum type="arabicPeriod"/>
            </a:pPr>
            <a:r>
              <a:rPr lang="de-DE" sz="2000" dirty="0" err="1"/>
              <a:t>AniCura</a:t>
            </a:r>
            <a:r>
              <a:rPr lang="de-DE" sz="2000" dirty="0"/>
              <a:t> Stockholm, S</a:t>
            </a:r>
          </a:p>
          <a:p>
            <a:pPr marL="514350" indent="-514350">
              <a:buFont typeface="+mj-lt"/>
              <a:buAutoNum type="arabicPeriod"/>
            </a:pPr>
            <a:endParaRPr lang="de-DE" sz="2000" dirty="0"/>
          </a:p>
          <a:p>
            <a:pPr marL="514350" indent="-514350">
              <a:buFont typeface="+mj-lt"/>
              <a:buAutoNum type="arabicPeriod"/>
            </a:pPr>
            <a:endParaRPr lang="de-DE" sz="2400" dirty="0"/>
          </a:p>
          <a:p>
            <a:pPr marL="514350" indent="-514350">
              <a:buFont typeface="+mj-lt"/>
              <a:buAutoNum type="arabicPeriod"/>
            </a:pPr>
            <a:endParaRPr lang="de-DE" sz="2400" dirty="0"/>
          </a:p>
        </p:txBody>
      </p:sp>
      <p:sp>
        <p:nvSpPr>
          <p:cNvPr id="4" name="Textfeld 3"/>
          <p:cNvSpPr txBox="1"/>
          <p:nvPr/>
        </p:nvSpPr>
        <p:spPr>
          <a:xfrm>
            <a:off x="4499992" y="1556792"/>
            <a:ext cx="3257623" cy="3416320"/>
          </a:xfrm>
          <a:prstGeom prst="rect">
            <a:avLst/>
          </a:prstGeom>
          <a:noFill/>
        </p:spPr>
        <p:txBody>
          <a:bodyPr wrap="none" rtlCol="0">
            <a:spAutoFit/>
          </a:bodyPr>
          <a:lstStyle/>
          <a:p>
            <a:pPr>
              <a:buClr>
                <a:schemeClr val="accent1"/>
              </a:buClr>
            </a:pPr>
            <a:r>
              <a:rPr lang="de-DE" sz="2000" dirty="0" smtClean="0">
                <a:solidFill>
                  <a:schemeClr val="accent1"/>
                </a:solidFill>
              </a:rPr>
              <a:t>12. </a:t>
            </a:r>
            <a:r>
              <a:rPr lang="de-DE" sz="2000" dirty="0" smtClean="0"/>
              <a:t>University </a:t>
            </a:r>
            <a:r>
              <a:rPr lang="de-DE" sz="2000" dirty="0" err="1"/>
              <a:t>of</a:t>
            </a:r>
            <a:r>
              <a:rPr lang="de-DE" sz="2000" dirty="0"/>
              <a:t> Nantes, F</a:t>
            </a:r>
          </a:p>
          <a:p>
            <a:pPr>
              <a:buClr>
                <a:schemeClr val="accent1"/>
              </a:buClr>
            </a:pPr>
            <a:r>
              <a:rPr lang="de-DE" sz="2000" dirty="0" smtClean="0">
                <a:solidFill>
                  <a:schemeClr val="accent1"/>
                </a:solidFill>
              </a:rPr>
              <a:t>13</a:t>
            </a:r>
            <a:r>
              <a:rPr lang="de-DE" sz="2000" dirty="0" smtClean="0">
                <a:solidFill>
                  <a:schemeClr val="accent3"/>
                </a:solidFill>
              </a:rPr>
              <a:t>. </a:t>
            </a:r>
            <a:r>
              <a:rPr lang="de-DE" sz="2000" dirty="0" smtClean="0"/>
              <a:t>University </a:t>
            </a:r>
            <a:r>
              <a:rPr lang="de-DE" sz="2000" dirty="0" err="1"/>
              <a:t>of</a:t>
            </a:r>
            <a:r>
              <a:rPr lang="de-DE" sz="2000" dirty="0"/>
              <a:t> Milan, IT </a:t>
            </a:r>
          </a:p>
          <a:p>
            <a:pPr>
              <a:buClr>
                <a:schemeClr val="accent1"/>
              </a:buClr>
            </a:pPr>
            <a:r>
              <a:rPr lang="de-DE" sz="2000" dirty="0">
                <a:solidFill>
                  <a:schemeClr val="accent1"/>
                </a:solidFill>
              </a:rPr>
              <a:t>14</a:t>
            </a:r>
            <a:r>
              <a:rPr lang="de-DE" sz="2000" dirty="0">
                <a:solidFill>
                  <a:schemeClr val="accent3"/>
                </a:solidFill>
              </a:rPr>
              <a:t>. </a:t>
            </a:r>
            <a:r>
              <a:rPr lang="de-DE" sz="2000" dirty="0" smtClean="0"/>
              <a:t>University </a:t>
            </a:r>
            <a:r>
              <a:rPr lang="de-DE" sz="2000" dirty="0" err="1"/>
              <a:t>of</a:t>
            </a:r>
            <a:r>
              <a:rPr lang="de-DE" sz="2000" dirty="0"/>
              <a:t> Pretoria, SA</a:t>
            </a:r>
          </a:p>
          <a:p>
            <a:pPr>
              <a:buClr>
                <a:schemeClr val="accent1"/>
              </a:buClr>
            </a:pPr>
            <a:r>
              <a:rPr lang="de-DE" sz="2000" dirty="0" smtClean="0">
                <a:solidFill>
                  <a:schemeClr val="accent1"/>
                </a:solidFill>
              </a:rPr>
              <a:t>15. </a:t>
            </a:r>
            <a:r>
              <a:rPr lang="de-DE" sz="2000" dirty="0" smtClean="0"/>
              <a:t>University </a:t>
            </a:r>
            <a:r>
              <a:rPr lang="de-DE" sz="2000" dirty="0" err="1"/>
              <a:t>of</a:t>
            </a:r>
            <a:r>
              <a:rPr lang="de-DE" sz="2000" dirty="0"/>
              <a:t> Toulouse, F</a:t>
            </a:r>
          </a:p>
          <a:p>
            <a:pPr>
              <a:buClr>
                <a:schemeClr val="accent1"/>
              </a:buClr>
            </a:pPr>
            <a:r>
              <a:rPr lang="de-DE" sz="2000" dirty="0" smtClean="0">
                <a:solidFill>
                  <a:schemeClr val="accent1"/>
                </a:solidFill>
              </a:rPr>
              <a:t>16. </a:t>
            </a:r>
            <a:r>
              <a:rPr lang="de-DE" sz="2000" dirty="0" smtClean="0"/>
              <a:t>University </a:t>
            </a:r>
            <a:r>
              <a:rPr lang="de-DE" sz="2000" dirty="0" err="1"/>
              <a:t>of</a:t>
            </a:r>
            <a:r>
              <a:rPr lang="de-DE" sz="2000" dirty="0"/>
              <a:t> Uppsala, S</a:t>
            </a:r>
          </a:p>
          <a:p>
            <a:pPr>
              <a:buClr>
                <a:schemeClr val="accent1"/>
              </a:buClr>
            </a:pPr>
            <a:r>
              <a:rPr lang="de-DE" sz="2000" dirty="0" smtClean="0">
                <a:solidFill>
                  <a:schemeClr val="accent1"/>
                </a:solidFill>
              </a:rPr>
              <a:t>17. </a:t>
            </a:r>
            <a:r>
              <a:rPr lang="de-DE" sz="2000" dirty="0" smtClean="0">
                <a:solidFill>
                  <a:srgbClr val="00B050"/>
                </a:solidFill>
              </a:rPr>
              <a:t>University </a:t>
            </a:r>
            <a:r>
              <a:rPr lang="de-DE" sz="2000" dirty="0" err="1">
                <a:solidFill>
                  <a:srgbClr val="00B050"/>
                </a:solidFill>
              </a:rPr>
              <a:t>of</a:t>
            </a:r>
            <a:r>
              <a:rPr lang="de-DE" sz="2000" dirty="0">
                <a:solidFill>
                  <a:srgbClr val="00B050"/>
                </a:solidFill>
              </a:rPr>
              <a:t> Vienna, A</a:t>
            </a:r>
          </a:p>
          <a:p>
            <a:pPr>
              <a:buClr>
                <a:schemeClr val="accent1"/>
              </a:buClr>
            </a:pPr>
            <a:r>
              <a:rPr lang="de-DE" sz="2000" dirty="0" smtClean="0">
                <a:solidFill>
                  <a:schemeClr val="accent1"/>
                </a:solidFill>
              </a:rPr>
              <a:t>18. </a:t>
            </a:r>
            <a:r>
              <a:rPr lang="de-DE" sz="2000" dirty="0" smtClean="0">
                <a:solidFill>
                  <a:srgbClr val="00B050"/>
                </a:solidFill>
              </a:rPr>
              <a:t>University </a:t>
            </a:r>
            <a:r>
              <a:rPr lang="de-DE" sz="2000" dirty="0" err="1">
                <a:solidFill>
                  <a:srgbClr val="00B050"/>
                </a:solidFill>
              </a:rPr>
              <a:t>of</a:t>
            </a:r>
            <a:r>
              <a:rPr lang="de-DE" sz="2000" dirty="0">
                <a:solidFill>
                  <a:srgbClr val="00B050"/>
                </a:solidFill>
              </a:rPr>
              <a:t> </a:t>
            </a:r>
            <a:r>
              <a:rPr lang="de-DE" sz="2000" dirty="0" err="1">
                <a:solidFill>
                  <a:srgbClr val="00B050"/>
                </a:solidFill>
              </a:rPr>
              <a:t>Zurich</a:t>
            </a:r>
            <a:r>
              <a:rPr lang="de-DE" sz="2000" dirty="0">
                <a:solidFill>
                  <a:srgbClr val="00B050"/>
                </a:solidFill>
              </a:rPr>
              <a:t>, CH</a:t>
            </a:r>
          </a:p>
          <a:p>
            <a:pPr>
              <a:buClr>
                <a:schemeClr val="accent1"/>
              </a:buClr>
            </a:pPr>
            <a:r>
              <a:rPr lang="de-DE" sz="2000" dirty="0" smtClean="0">
                <a:solidFill>
                  <a:schemeClr val="accent1"/>
                </a:solidFill>
              </a:rPr>
              <a:t>19. </a:t>
            </a:r>
            <a:r>
              <a:rPr lang="de-DE" sz="2000" dirty="0" smtClean="0"/>
              <a:t>VEBIO</a:t>
            </a:r>
            <a:r>
              <a:rPr lang="de-DE" sz="2000" dirty="0"/>
              <a:t>, F</a:t>
            </a:r>
          </a:p>
          <a:p>
            <a:pPr>
              <a:buClr>
                <a:schemeClr val="accent1"/>
              </a:buClr>
            </a:pPr>
            <a:r>
              <a:rPr lang="de-DE" sz="2000" dirty="0" smtClean="0">
                <a:solidFill>
                  <a:schemeClr val="accent1"/>
                </a:solidFill>
              </a:rPr>
              <a:t>20. </a:t>
            </a:r>
            <a:r>
              <a:rPr lang="de-DE" sz="2000" dirty="0" smtClean="0">
                <a:solidFill>
                  <a:srgbClr val="00B050"/>
                </a:solidFill>
              </a:rPr>
              <a:t>Dick </a:t>
            </a:r>
            <a:r>
              <a:rPr lang="de-DE" sz="2000" dirty="0">
                <a:solidFill>
                  <a:srgbClr val="00B050"/>
                </a:solidFill>
              </a:rPr>
              <a:t>White </a:t>
            </a:r>
            <a:r>
              <a:rPr lang="de-DE" sz="2000" dirty="0" err="1">
                <a:solidFill>
                  <a:srgbClr val="00B050"/>
                </a:solidFill>
              </a:rPr>
              <a:t>Referrals</a:t>
            </a:r>
            <a:r>
              <a:rPr lang="de-DE" sz="2000" dirty="0">
                <a:solidFill>
                  <a:srgbClr val="00B050"/>
                </a:solidFill>
              </a:rPr>
              <a:t>, UK</a:t>
            </a:r>
          </a:p>
          <a:p>
            <a:pPr>
              <a:buClr>
                <a:schemeClr val="accent1"/>
              </a:buClr>
            </a:pPr>
            <a:r>
              <a:rPr lang="de-DE" sz="2000" dirty="0" smtClean="0">
                <a:solidFill>
                  <a:schemeClr val="accent1"/>
                </a:solidFill>
              </a:rPr>
              <a:t>21. </a:t>
            </a:r>
            <a:r>
              <a:rPr lang="de-DE" sz="2000" dirty="0" err="1" smtClean="0"/>
              <a:t>Laboklin</a:t>
            </a:r>
            <a:r>
              <a:rPr lang="de-DE" sz="2000" dirty="0"/>
              <a:t>, D</a:t>
            </a:r>
          </a:p>
          <a:p>
            <a:pPr marL="342900" indent="-342900">
              <a:buClr>
                <a:schemeClr val="accent1"/>
              </a:buClr>
              <a:buFont typeface="+mj-lt"/>
              <a:buAutoNum type="arabicPeriod"/>
            </a:pPr>
            <a:endParaRPr lang="de-DE" sz="1600" dirty="0"/>
          </a:p>
        </p:txBody>
      </p:sp>
      <p:sp>
        <p:nvSpPr>
          <p:cNvPr id="5" name="Textfeld 4"/>
          <p:cNvSpPr txBox="1"/>
          <p:nvPr/>
        </p:nvSpPr>
        <p:spPr>
          <a:xfrm>
            <a:off x="683568" y="6309320"/>
            <a:ext cx="4989956" cy="338554"/>
          </a:xfrm>
          <a:prstGeom prst="rect">
            <a:avLst/>
          </a:prstGeom>
          <a:noFill/>
        </p:spPr>
        <p:txBody>
          <a:bodyPr wrap="none" rtlCol="0">
            <a:spAutoFit/>
          </a:bodyPr>
          <a:lstStyle/>
          <a:p>
            <a:r>
              <a:rPr lang="de-DE" sz="1600" b="1" dirty="0" err="1">
                <a:solidFill>
                  <a:srgbClr val="00B050"/>
                </a:solidFill>
              </a:rPr>
              <a:t>green</a:t>
            </a:r>
            <a:r>
              <a:rPr lang="de-DE" sz="1600" dirty="0"/>
              <a:t>= </a:t>
            </a:r>
            <a:r>
              <a:rPr lang="de-DE" sz="1600" dirty="0" err="1"/>
              <a:t>recertification</a:t>
            </a:r>
            <a:r>
              <a:rPr lang="de-DE" sz="1600" dirty="0"/>
              <a:t> due in 2019, </a:t>
            </a:r>
            <a:r>
              <a:rPr lang="de-DE" sz="1600" dirty="0" err="1">
                <a:solidFill>
                  <a:srgbClr val="FF0000"/>
                </a:solidFill>
              </a:rPr>
              <a:t>red</a:t>
            </a:r>
            <a:r>
              <a:rPr lang="de-DE" sz="1600" dirty="0"/>
              <a:t> </a:t>
            </a:r>
            <a:r>
              <a:rPr lang="de-DE" sz="1600" dirty="0" err="1"/>
              <a:t>recertification</a:t>
            </a:r>
            <a:r>
              <a:rPr lang="de-DE" sz="1600" dirty="0"/>
              <a:t> due.</a:t>
            </a:r>
          </a:p>
        </p:txBody>
      </p:sp>
    </p:spTree>
    <p:extLst>
      <p:ext uri="{BB962C8B-B14F-4D97-AF65-F5344CB8AC3E}">
        <p14:creationId xmlns:p14="http://schemas.microsoft.com/office/powerpoint/2010/main" val="38492498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855718-ABFA-F14C-B3AC-4FFA87C9E41D}"/>
              </a:ext>
            </a:extLst>
          </p:cNvPr>
          <p:cNvSpPr>
            <a:spLocks noGrp="1"/>
          </p:cNvSpPr>
          <p:nvPr>
            <p:ph type="title"/>
          </p:nvPr>
        </p:nvSpPr>
        <p:spPr>
          <a:xfrm>
            <a:off x="772466" y="836712"/>
            <a:ext cx="6781800" cy="943000"/>
          </a:xfrm>
        </p:spPr>
        <p:txBody>
          <a:bodyPr>
            <a:normAutofit/>
          </a:bodyPr>
          <a:lstStyle/>
          <a:p>
            <a:r>
              <a:rPr lang="de-DE" sz="4400" dirty="0"/>
              <a:t>Plans</a:t>
            </a:r>
          </a:p>
        </p:txBody>
      </p:sp>
      <p:sp>
        <p:nvSpPr>
          <p:cNvPr id="3" name="Inhaltsplatzhalter 2">
            <a:extLst>
              <a:ext uri="{FF2B5EF4-FFF2-40B4-BE49-F238E27FC236}">
                <a16:creationId xmlns:a16="http://schemas.microsoft.com/office/drawing/2014/main" id="{AB28AC26-E403-0C45-8239-6BA96FE42A65}"/>
              </a:ext>
            </a:extLst>
          </p:cNvPr>
          <p:cNvSpPr>
            <a:spLocks noGrp="1"/>
          </p:cNvSpPr>
          <p:nvPr>
            <p:ph idx="1"/>
          </p:nvPr>
        </p:nvSpPr>
        <p:spPr/>
        <p:txBody>
          <a:bodyPr/>
          <a:lstStyle/>
          <a:p>
            <a:r>
              <a:rPr lang="de-DE" dirty="0" err="1"/>
              <a:t>Include</a:t>
            </a:r>
            <a:r>
              <a:rPr lang="de-DE" dirty="0"/>
              <a:t> </a:t>
            </a:r>
            <a:r>
              <a:rPr lang="de-DE" dirty="0" err="1"/>
              <a:t>control</a:t>
            </a:r>
            <a:r>
              <a:rPr lang="de-DE" dirty="0"/>
              <a:t> </a:t>
            </a:r>
            <a:r>
              <a:rPr lang="de-DE" dirty="0" err="1"/>
              <a:t>of</a:t>
            </a:r>
            <a:r>
              <a:rPr lang="de-DE" dirty="0"/>
              <a:t> </a:t>
            </a:r>
            <a:r>
              <a:rPr lang="de-DE" dirty="0" err="1"/>
              <a:t>payed</a:t>
            </a:r>
            <a:r>
              <a:rPr lang="de-DE"/>
              <a:t> LSC </a:t>
            </a:r>
            <a:r>
              <a:rPr lang="de-DE" dirty="0" err="1"/>
              <a:t>fee</a:t>
            </a:r>
            <a:r>
              <a:rPr lang="de-DE" dirty="0"/>
              <a:t> </a:t>
            </a:r>
            <a:r>
              <a:rPr lang="de-DE" dirty="0" err="1"/>
              <a:t>into</a:t>
            </a:r>
            <a:r>
              <a:rPr lang="de-DE" dirty="0"/>
              <a:t> SOP </a:t>
            </a:r>
            <a:r>
              <a:rPr lang="de-DE" dirty="0" err="1"/>
              <a:t>and</a:t>
            </a:r>
            <a:r>
              <a:rPr lang="de-DE" dirty="0"/>
              <a:t> </a:t>
            </a:r>
            <a:r>
              <a:rPr lang="de-DE" dirty="0" err="1"/>
              <a:t>application</a:t>
            </a:r>
            <a:r>
              <a:rPr lang="de-DE" dirty="0"/>
              <a:t> form</a:t>
            </a:r>
          </a:p>
        </p:txBody>
      </p:sp>
    </p:spTree>
    <p:extLst>
      <p:ext uri="{BB962C8B-B14F-4D97-AF65-F5344CB8AC3E}">
        <p14:creationId xmlns:p14="http://schemas.microsoft.com/office/powerpoint/2010/main" val="2877765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6781800" cy="943000"/>
          </a:xfrm>
        </p:spPr>
        <p:txBody>
          <a:bodyPr>
            <a:normAutofit/>
          </a:bodyPr>
          <a:lstStyle/>
          <a:p>
            <a:pPr algn="ctr"/>
            <a:r>
              <a:rPr lang="en-GB" sz="4000" dirty="0" smtClean="0"/>
              <a:t>Contact details</a:t>
            </a:r>
            <a:endParaRPr lang="en-GB" sz="4000" dirty="0"/>
          </a:p>
        </p:txBody>
      </p:sp>
      <p:sp>
        <p:nvSpPr>
          <p:cNvPr id="3" name="Content Placeholder 2"/>
          <p:cNvSpPr>
            <a:spLocks noGrp="1"/>
          </p:cNvSpPr>
          <p:nvPr>
            <p:ph idx="1"/>
          </p:nvPr>
        </p:nvSpPr>
        <p:spPr>
          <a:xfrm>
            <a:off x="720607" y="1635696"/>
            <a:ext cx="8229600" cy="4047728"/>
          </a:xfrm>
        </p:spPr>
        <p:txBody>
          <a:bodyPr>
            <a:normAutofit/>
          </a:bodyPr>
          <a:lstStyle/>
          <a:p>
            <a:r>
              <a:rPr lang="en-GB" sz="2400" dirty="0" smtClean="0"/>
              <a:t>Apologies that I </a:t>
            </a:r>
            <a:r>
              <a:rPr lang="en-GB" sz="2400" dirty="0" smtClean="0"/>
              <a:t>(Tim!) cannot </a:t>
            </a:r>
            <a:r>
              <a:rPr lang="en-GB" sz="2400" dirty="0" smtClean="0"/>
              <a:t>attend the AGM in person</a:t>
            </a:r>
          </a:p>
          <a:p>
            <a:endParaRPr lang="en-GB" sz="2400" dirty="0"/>
          </a:p>
          <a:p>
            <a:r>
              <a:rPr lang="en-GB" sz="2400" dirty="0" smtClean="0"/>
              <a:t>If you have any questions then please email me on </a:t>
            </a:r>
            <a:r>
              <a:rPr lang="en-GB" sz="2400" b="1" dirty="0" smtClean="0"/>
              <a:t>ecvcp.treasurer2017@gmail.com</a:t>
            </a:r>
          </a:p>
          <a:p>
            <a:endParaRPr lang="en-GB" sz="2400" dirty="0"/>
          </a:p>
          <a:p>
            <a:r>
              <a:rPr lang="en-GB" sz="2400" dirty="0" smtClean="0"/>
              <a:t>Or I will be at the meeting from Friday onwards so feel free to ask questions to me personally</a:t>
            </a:r>
          </a:p>
        </p:txBody>
      </p:sp>
    </p:spTree>
    <p:extLst>
      <p:ext uri="{BB962C8B-B14F-4D97-AF65-F5344CB8AC3E}">
        <p14:creationId xmlns:p14="http://schemas.microsoft.com/office/powerpoint/2010/main" val="28724061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002775"/>
            <a:ext cx="6552728" cy="13542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Committees’ Reports</a:t>
            </a:r>
          </a:p>
          <a:p>
            <a:pPr algn="ctr"/>
            <a:endParaRPr lang="en-US" b="1" dirty="0" smtClean="0"/>
          </a:p>
          <a:p>
            <a:pPr algn="ctr"/>
            <a:r>
              <a:rPr lang="en-US" sz="2800" b="1" dirty="0" smtClean="0"/>
              <a:t>Website Committee</a:t>
            </a:r>
            <a:endParaRPr lang="el-GR" sz="2800" b="1" dirty="0"/>
          </a:p>
        </p:txBody>
      </p:sp>
      <p:sp>
        <p:nvSpPr>
          <p:cNvPr id="4" name="Ορθογώνιο 3"/>
          <p:cNvSpPr/>
          <p:nvPr/>
        </p:nvSpPr>
        <p:spPr>
          <a:xfrm>
            <a:off x="2339752" y="3501008"/>
            <a:ext cx="4572000" cy="1938992"/>
          </a:xfrm>
          <a:prstGeom prst="rect">
            <a:avLst/>
          </a:prstGeom>
          <a:effectLst>
            <a:glow rad="228600">
              <a:schemeClr val="accent6">
                <a:satMod val="175000"/>
                <a:alpha val="40000"/>
              </a:schemeClr>
            </a:glow>
          </a:effectLst>
        </p:spPr>
        <p:txBody>
          <a:bodyPr>
            <a:spAutoFit/>
          </a:bodyPr>
          <a:lstStyle/>
          <a:p>
            <a:r>
              <a:rPr lang="en-US" sz="2400" dirty="0"/>
              <a:t>EBVS website  </a:t>
            </a:r>
          </a:p>
          <a:p>
            <a:pPr marL="800100" lvl="1" indent="-342900">
              <a:buFont typeface="Arial" panose="020B0604020202020204" pitchFamily="34" charset="0"/>
              <a:buChar char="•"/>
            </a:pPr>
            <a:r>
              <a:rPr lang="en-US" sz="2400" dirty="0"/>
              <a:t>Advertise yourself </a:t>
            </a:r>
          </a:p>
          <a:p>
            <a:pPr marL="800100" lvl="1" indent="-342900">
              <a:buFont typeface="Arial" panose="020B0604020202020204" pitchFamily="34" charset="0"/>
              <a:buChar char="•"/>
            </a:pPr>
            <a:r>
              <a:rPr lang="en-US" sz="2400" dirty="0"/>
              <a:t>Photo, short or extended CV</a:t>
            </a:r>
          </a:p>
          <a:p>
            <a:pPr marL="800100" lvl="1" indent="-342900">
              <a:buFont typeface="Arial" panose="020B0604020202020204" pitchFamily="34" charset="0"/>
              <a:buChar char="•"/>
            </a:pPr>
            <a:r>
              <a:rPr lang="en-US" sz="2400" dirty="0"/>
              <a:t>Current research or business interests</a:t>
            </a:r>
          </a:p>
        </p:txBody>
      </p:sp>
      <p:pic>
        <p:nvPicPr>
          <p:cNvPr id="5"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Εικόνα 5"/>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txBox="1">
            <a:spLocks/>
          </p:cNvSpPr>
          <p:nvPr/>
        </p:nvSpPr>
        <p:spPr>
          <a:xfrm>
            <a:off x="2195736" y="2924944"/>
            <a:ext cx="5328592" cy="1101436"/>
          </a:xfrm>
          <a:prstGeom prst="rect">
            <a:avLst/>
          </a:prstGeom>
        </p:spPr>
        <p:txBody>
          <a:bodyPr>
            <a:noAutofit/>
          </a:bodyPr>
          <a:lstStyle/>
          <a:p>
            <a:pPr marL="274320" marR="0" lvl="0" indent="-274320" algn="l" defTabSz="914400" rtl="0" eaLnBrk="1" fontAlgn="auto" latinLnBrk="0" hangingPunct="1">
              <a:lnSpc>
                <a:spcPct val="100000"/>
              </a:lnSpc>
              <a:spcBef>
                <a:spcPct val="20000"/>
              </a:spcBef>
              <a:spcAft>
                <a:spcPts val="0"/>
              </a:spcAft>
              <a:buClr>
                <a:schemeClr val="accent1"/>
              </a:buClr>
              <a:buSzTx/>
              <a:tabLst/>
              <a:defRPr/>
            </a:pPr>
            <a:r>
              <a:rPr kumimoji="0" lang="fr-FR" sz="2000" b="1" i="0" u="none" strike="noStrike" kern="1200" cap="none" spc="0" normalizeH="0" baseline="0" noProof="0" dirty="0" err="1" smtClean="0">
                <a:ln>
                  <a:noFill/>
                </a:ln>
                <a:solidFill>
                  <a:schemeClr val="tx2"/>
                </a:solidFill>
                <a:effectLst/>
                <a:uLnTx/>
                <a:uFillTx/>
                <a:latin typeface="+mn-lt"/>
                <a:ea typeface="+mn-ea"/>
                <a:cs typeface="+mn-cs"/>
              </a:rPr>
              <a:t>Summer</a:t>
            </a:r>
            <a:r>
              <a:rPr kumimoji="0" lang="fr-FR" sz="20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2000" b="1" i="0" u="none" strike="noStrike" kern="1200" cap="none" spc="0" normalizeH="0" baseline="0" noProof="0" dirty="0" err="1" smtClean="0">
                <a:ln>
                  <a:noFill/>
                </a:ln>
                <a:solidFill>
                  <a:schemeClr val="tx2"/>
                </a:solidFill>
                <a:effectLst/>
                <a:uLnTx/>
                <a:uFillTx/>
                <a:latin typeface="+mn-lt"/>
                <a:ea typeface="+mn-ea"/>
                <a:cs typeface="+mn-cs"/>
              </a:rPr>
              <a:t>School</a:t>
            </a:r>
            <a:r>
              <a:rPr kumimoji="0" lang="fr-FR" sz="2000" b="1" i="0" u="none" strike="noStrike" kern="1200" cap="none" spc="0" normalizeH="0" noProof="0" dirty="0" smtClean="0">
                <a:ln>
                  <a:noFill/>
                </a:ln>
                <a:solidFill>
                  <a:schemeClr val="tx2"/>
                </a:solidFill>
                <a:effectLst/>
                <a:uLnTx/>
                <a:uFillTx/>
                <a:latin typeface="+mn-lt"/>
                <a:ea typeface="+mn-ea"/>
                <a:cs typeface="+mn-cs"/>
              </a:rPr>
              <a:t> </a:t>
            </a:r>
            <a:r>
              <a:rPr kumimoji="0" lang="fr-FR" sz="2000" b="1" i="0" u="none" strike="noStrike" kern="1200" cap="none" spc="0" normalizeH="0" noProof="0" dirty="0" err="1" smtClean="0">
                <a:ln>
                  <a:noFill/>
                </a:ln>
                <a:solidFill>
                  <a:schemeClr val="tx2"/>
                </a:solidFill>
                <a:effectLst/>
                <a:uLnTx/>
                <a:uFillTx/>
                <a:latin typeface="+mn-lt"/>
                <a:ea typeface="+mn-ea"/>
                <a:cs typeface="+mn-cs"/>
              </a:rPr>
              <a:t>Committee</a:t>
            </a:r>
            <a:endParaRPr kumimoji="0" lang="fr-FR" sz="2000" b="1" i="0" u="none" strike="noStrike" kern="1200" cap="none" spc="0" normalizeH="0" baseline="0" noProof="0" dirty="0" smtClean="0">
              <a:ln>
                <a:noFill/>
              </a:ln>
              <a:solidFill>
                <a:schemeClr val="tx2"/>
              </a:solidFill>
              <a:effectLst/>
              <a:uLnTx/>
              <a:uFillTx/>
              <a:latin typeface="+mn-lt"/>
              <a:ea typeface="+mn-ea"/>
              <a:cs typeface="+mn-cs"/>
            </a:endParaRPr>
          </a:p>
          <a:p>
            <a:pPr marL="274320" indent="-274320">
              <a:spcBef>
                <a:spcPct val="20000"/>
              </a:spcBef>
              <a:buClr>
                <a:schemeClr val="accent1"/>
              </a:buClr>
              <a:buFont typeface="Arial" pitchFamily="34" charset="0"/>
              <a:buChar char="•"/>
              <a:defRPr/>
            </a:pPr>
            <a:r>
              <a:rPr lang="fr-FR" sz="1600" b="1" dirty="0">
                <a:solidFill>
                  <a:schemeClr val="tx2"/>
                </a:solidFill>
              </a:rPr>
              <a:t>Cathy Trumel</a:t>
            </a:r>
          </a:p>
          <a:p>
            <a:pPr marL="274320" marR="0" lvl="0" indent="-27432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Emma Hooijberg</a:t>
            </a:r>
          </a:p>
          <a:p>
            <a:pPr marL="274320" indent="-274320">
              <a:spcBef>
                <a:spcPct val="20000"/>
              </a:spcBef>
              <a:buClr>
                <a:schemeClr val="accent1"/>
              </a:buClr>
              <a:buFont typeface="Arial" pitchFamily="34" charset="0"/>
              <a:buChar char="•"/>
              <a:defRPr/>
            </a:pPr>
            <a:r>
              <a:rPr lang="fr-FR" sz="1600" b="1" dirty="0" err="1">
                <a:solidFill>
                  <a:schemeClr val="tx2"/>
                </a:solidFill>
              </a:rPr>
              <a:t>Maciej</a:t>
            </a:r>
            <a:r>
              <a:rPr lang="fr-FR" sz="1600" b="1" dirty="0">
                <a:solidFill>
                  <a:schemeClr val="tx2"/>
                </a:solidFill>
              </a:rPr>
              <a:t> </a:t>
            </a:r>
            <a:r>
              <a:rPr lang="fr-FR" sz="1600" b="1" dirty="0" err="1">
                <a:solidFill>
                  <a:schemeClr val="tx2"/>
                </a:solidFill>
              </a:rPr>
              <a:t>Guzera</a:t>
            </a:r>
            <a:endParaRPr lang="fr-FR" sz="1600" b="1" dirty="0">
              <a:solidFill>
                <a:schemeClr val="tx2"/>
              </a:solidFill>
            </a:endParaRPr>
          </a:p>
          <a:p>
            <a:pPr marL="274320" marR="0" lvl="0" indent="-27432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a:pPr>
            <a:r>
              <a:rPr kumimoji="0" lang="fr-FR" sz="1600" b="1" i="0" u="none" strike="noStrike" kern="1200" cap="none" spc="0" normalizeH="0" baseline="0" noProof="0" dirty="0" smtClean="0">
                <a:ln>
                  <a:noFill/>
                </a:ln>
                <a:solidFill>
                  <a:schemeClr val="tx2"/>
                </a:solidFill>
                <a:effectLst/>
                <a:uLnTx/>
                <a:uFillTx/>
                <a:latin typeface="+mn-lt"/>
                <a:ea typeface="+mn-ea"/>
                <a:cs typeface="+mn-cs"/>
              </a:rPr>
              <a:t>Antonio Melendez Lazo</a:t>
            </a:r>
          </a:p>
          <a:p>
            <a:pPr marL="274320" marR="0" lvl="0" indent="-27432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a:pPr>
            <a:r>
              <a:rPr kumimoji="0" lang="fr-FR" sz="1600" b="1" i="0" u="none" strike="noStrike" kern="1200" cap="none" spc="0" normalizeH="0" baseline="0" noProof="0" dirty="0" err="1" smtClean="0">
                <a:ln>
                  <a:noFill/>
                </a:ln>
                <a:solidFill>
                  <a:schemeClr val="tx2"/>
                </a:solidFill>
                <a:effectLst/>
                <a:uLnTx/>
                <a:uFillTx/>
                <a:latin typeface="+mn-lt"/>
                <a:ea typeface="+mn-ea"/>
                <a:cs typeface="+mn-cs"/>
              </a:rPr>
              <a:t>Stratos</a:t>
            </a:r>
            <a:r>
              <a:rPr kumimoji="0" lang="fr-FR" sz="1600" b="1" i="0" u="none" strike="noStrike" kern="1200" cap="none" spc="0" normalizeH="0" baseline="0" noProof="0" dirty="0" smtClean="0">
                <a:ln>
                  <a:noFill/>
                </a:ln>
                <a:solidFill>
                  <a:schemeClr val="tx2"/>
                </a:solidFill>
                <a:effectLst/>
                <a:uLnTx/>
                <a:uFillTx/>
                <a:latin typeface="+mn-lt"/>
                <a:ea typeface="+mn-ea"/>
                <a:cs typeface="+mn-cs"/>
              </a:rPr>
              <a:t> </a:t>
            </a:r>
            <a:r>
              <a:rPr kumimoji="0" lang="fr-FR" sz="1600" b="1" i="0" u="none" strike="noStrike" kern="1200" cap="none" spc="0" normalizeH="0" baseline="0" noProof="0" dirty="0" err="1" smtClean="0">
                <a:ln>
                  <a:noFill/>
                </a:ln>
                <a:solidFill>
                  <a:schemeClr val="tx2"/>
                </a:solidFill>
                <a:effectLst/>
                <a:uLnTx/>
                <a:uFillTx/>
                <a:latin typeface="+mn-lt"/>
                <a:ea typeface="+mn-ea"/>
                <a:cs typeface="+mn-cs"/>
              </a:rPr>
              <a:t>Papakonstantinou</a:t>
            </a:r>
            <a:endParaRPr kumimoji="0" lang="fr-FR" sz="1600" b="1" i="0" u="none" strike="noStrike" kern="1200" cap="none" spc="0" normalizeH="0" baseline="0" noProof="0" dirty="0" smtClean="0">
              <a:ln>
                <a:noFill/>
              </a:ln>
              <a:solidFill>
                <a:schemeClr val="tx2"/>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a:pPr>
            <a:endParaRPr kumimoji="0" lang="fr-FR" sz="1600" b="1" i="0" u="none" strike="noStrike" kern="1200" cap="none" spc="0" normalizeH="0" baseline="0" noProof="0" dirty="0">
              <a:ln>
                <a:noFill/>
              </a:ln>
              <a:solidFill>
                <a:schemeClr val="tx2"/>
              </a:solidFill>
              <a:effectLst/>
              <a:uLnTx/>
              <a:uFillTx/>
              <a:latin typeface="+mn-lt"/>
              <a:ea typeface="+mn-ea"/>
              <a:cs typeface="+mn-cs"/>
            </a:endParaRPr>
          </a:p>
        </p:txBody>
      </p:sp>
      <p:sp>
        <p:nvSpPr>
          <p:cNvPr id="5" name="4 - TextBox"/>
          <p:cNvSpPr txBox="1"/>
          <p:nvPr/>
        </p:nvSpPr>
        <p:spPr>
          <a:xfrm>
            <a:off x="1475656" y="2185700"/>
            <a:ext cx="6552728"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dirty="0" smtClean="0"/>
              <a:t>Summer School 2019 aftermath</a:t>
            </a:r>
            <a:endParaRPr lang="el-GR" sz="2800" b="1" dirty="0"/>
          </a:p>
        </p:txBody>
      </p:sp>
      <p:pic>
        <p:nvPicPr>
          <p:cNvPr id="4"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Εικόνα 5"/>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621230"/>
            <a:ext cx="6552728" cy="18158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dirty="0" smtClean="0"/>
              <a:t>Reciprocity ECVCP – ACVP</a:t>
            </a:r>
          </a:p>
          <a:p>
            <a:pPr algn="ctr"/>
            <a:endParaRPr lang="en-US" sz="2800" b="1" dirty="0" smtClean="0"/>
          </a:p>
          <a:p>
            <a:pPr algn="ctr"/>
            <a:r>
              <a:rPr lang="en-US" sz="2800" b="1" dirty="0" err="1" smtClean="0"/>
              <a:t>Dorothee</a:t>
            </a:r>
            <a:r>
              <a:rPr lang="en-US" sz="2800" b="1" dirty="0" smtClean="0"/>
              <a:t> </a:t>
            </a:r>
            <a:r>
              <a:rPr lang="en-US" sz="2800" b="1" dirty="0" err="1" smtClean="0"/>
              <a:t>Bienzle</a:t>
            </a:r>
            <a:endParaRPr lang="en-US" sz="2800" b="1" dirty="0" smtClean="0"/>
          </a:p>
          <a:p>
            <a:pPr algn="ctr"/>
            <a:r>
              <a:rPr lang="en-US" sz="2800" b="1" dirty="0" smtClean="0"/>
              <a:t>Anne </a:t>
            </a:r>
            <a:r>
              <a:rPr lang="en-US" sz="2800" b="1" dirty="0" err="1" smtClean="0"/>
              <a:t>Provencher</a:t>
            </a:r>
            <a:endParaRPr lang="el-GR" sz="28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375009"/>
            <a:ext cx="6552728" cy="206210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b="1" dirty="0" smtClean="0"/>
              <a:t>ECVCP Elections 2019</a:t>
            </a:r>
          </a:p>
          <a:p>
            <a:pPr algn="ctr"/>
            <a:endParaRPr lang="en-US" sz="3200" b="1" dirty="0" smtClean="0"/>
          </a:p>
          <a:p>
            <a:pPr algn="ctr"/>
            <a:r>
              <a:rPr lang="en-US" sz="3200" b="1" dirty="0" smtClean="0"/>
              <a:t>Presentation of the new Executive Board</a:t>
            </a:r>
            <a:endParaRPr lang="el-GR" sz="32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1998707"/>
            <a:ext cx="6552728" cy="366254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200" b="1" dirty="0" smtClean="0"/>
              <a:t>ECVCP Executive Board 2020-2023</a:t>
            </a:r>
          </a:p>
          <a:p>
            <a:pPr algn="ctr"/>
            <a:endParaRPr lang="en-US" sz="3200" b="1" dirty="0" smtClean="0"/>
          </a:p>
          <a:p>
            <a:pPr algn="ctr"/>
            <a:r>
              <a:rPr lang="en-US" sz="2400" b="1" dirty="0" smtClean="0"/>
              <a:t>President: E. Leidinger</a:t>
            </a:r>
          </a:p>
          <a:p>
            <a:pPr algn="ctr"/>
            <a:r>
              <a:rPr lang="en-US" sz="2400" b="1" dirty="0" smtClean="0"/>
              <a:t>Vice President: K. Papasouliotis</a:t>
            </a:r>
          </a:p>
          <a:p>
            <a:pPr algn="ctr"/>
            <a:r>
              <a:rPr lang="en-US" sz="2400" b="1" dirty="0" smtClean="0"/>
              <a:t>Secretary: F. Cian</a:t>
            </a:r>
          </a:p>
          <a:p>
            <a:pPr algn="ctr"/>
            <a:r>
              <a:rPr lang="en-US" sz="2400" b="1" dirty="0" smtClean="0"/>
              <a:t>Treasurer: T. Williams</a:t>
            </a:r>
          </a:p>
          <a:p>
            <a:pPr algn="ctr"/>
            <a:r>
              <a:rPr lang="en-US" sz="2400" b="1" dirty="0" err="1" smtClean="0"/>
              <a:t>Councillor</a:t>
            </a:r>
            <a:r>
              <a:rPr lang="en-US" sz="2400" b="1" dirty="0" smtClean="0"/>
              <a:t> 1: A. Giordano</a:t>
            </a:r>
          </a:p>
          <a:p>
            <a:pPr algn="ctr"/>
            <a:r>
              <a:rPr lang="en-US" sz="2400" b="1" dirty="0" err="1" smtClean="0"/>
              <a:t>Councillor</a:t>
            </a:r>
            <a:r>
              <a:rPr lang="en-US" sz="2400" b="1" dirty="0" smtClean="0"/>
              <a:t> 2: E. Furman</a:t>
            </a:r>
          </a:p>
          <a:p>
            <a:pPr algn="ctr"/>
            <a:endParaRPr lang="el-GR" sz="2400" b="1" dirty="0"/>
          </a:p>
        </p:txBody>
      </p:sp>
      <p:pic>
        <p:nvPicPr>
          <p:cNvPr id="3"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Εικόνα 3"/>
          <p:cNvPicPr>
            <a:picLocks noChangeAspect="1"/>
          </p:cNvPicPr>
          <p:nvPr/>
        </p:nvPicPr>
        <p:blipFill>
          <a:blip r:embed="rId3"/>
          <a:stretch>
            <a:fillRect/>
          </a:stretch>
        </p:blipFill>
        <p:spPr>
          <a:xfrm>
            <a:off x="5436096" y="908720"/>
            <a:ext cx="2817987" cy="750462"/>
          </a:xfrm>
          <a:prstGeom prst="rect">
            <a:avLst/>
          </a:prstGeom>
        </p:spPr>
      </p:pic>
    </p:spTree>
    <p:extLst>
      <p:ext uri="{BB962C8B-B14F-4D97-AF65-F5344CB8AC3E}">
        <p14:creationId xmlns:p14="http://schemas.microsoft.com/office/powerpoint/2010/main" val="30532531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1403648" y="2406367"/>
            <a:ext cx="6552728" cy="22467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dirty="0" smtClean="0"/>
              <a:t>Future ESVCP/ECVCP congresses</a:t>
            </a:r>
          </a:p>
          <a:p>
            <a:pPr algn="ctr"/>
            <a:endParaRPr lang="en-US" sz="2800" b="1" dirty="0" smtClean="0"/>
          </a:p>
          <a:p>
            <a:pPr algn="ctr"/>
            <a:r>
              <a:rPr lang="en-US" sz="2800" b="1" dirty="0" smtClean="0"/>
              <a:t>Vienna, June 24-27, 2020</a:t>
            </a:r>
          </a:p>
          <a:p>
            <a:pPr algn="ctr"/>
            <a:endParaRPr lang="en-US" sz="2800" b="1" dirty="0" smtClean="0"/>
          </a:p>
          <a:p>
            <a:pPr algn="ctr"/>
            <a:r>
              <a:rPr lang="en-US" sz="2800" b="1" dirty="0" smtClean="0"/>
              <a:t>Bordeaux, 2021</a:t>
            </a:r>
            <a:endParaRPr lang="el-GR" sz="2800" b="1" dirty="0"/>
          </a:p>
        </p:txBody>
      </p:sp>
      <p:pic>
        <p:nvPicPr>
          <p:cNvPr id="4" name="Bild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76672"/>
            <a:ext cx="1295723" cy="130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Εικόνα 4"/>
          <p:cNvPicPr>
            <a:picLocks noChangeAspect="1"/>
          </p:cNvPicPr>
          <p:nvPr/>
        </p:nvPicPr>
        <p:blipFill>
          <a:blip r:embed="rId3"/>
          <a:stretch>
            <a:fillRect/>
          </a:stretch>
        </p:blipFill>
        <p:spPr>
          <a:xfrm>
            <a:off x="5436096" y="908720"/>
            <a:ext cx="2817987" cy="750462"/>
          </a:xfrm>
          <a:prstGeom prst="rect">
            <a:avLst/>
          </a:prstGeom>
        </p:spPr>
      </p:pic>
    </p:spTree>
    <p:extLst>
      <p:ext uri="{BB962C8B-B14F-4D97-AF65-F5344CB8AC3E}">
        <p14:creationId xmlns:p14="http://schemas.microsoft.com/office/powerpoint/2010/main" val="503188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2616"/>
            <a:ext cx="6781800" cy="1240160"/>
          </a:xfrm>
        </p:spPr>
        <p:txBody>
          <a:bodyPr>
            <a:normAutofit/>
          </a:bodyPr>
          <a:lstStyle/>
          <a:p>
            <a:pPr algn="ctr"/>
            <a:r>
              <a:rPr lang="en-GB" sz="4400" dirty="0" smtClean="0"/>
              <a:t>Current account balances</a:t>
            </a:r>
            <a:endParaRPr lang="en-GB" sz="4400" dirty="0"/>
          </a:p>
        </p:txBody>
      </p:sp>
      <p:sp>
        <p:nvSpPr>
          <p:cNvPr id="3" name="Content Placeholder 2"/>
          <p:cNvSpPr>
            <a:spLocks noGrp="1"/>
          </p:cNvSpPr>
          <p:nvPr>
            <p:ph idx="1"/>
          </p:nvPr>
        </p:nvSpPr>
        <p:spPr>
          <a:xfrm>
            <a:off x="457200" y="1772816"/>
            <a:ext cx="8229600" cy="4047728"/>
          </a:xfrm>
        </p:spPr>
        <p:txBody>
          <a:bodyPr>
            <a:normAutofit/>
          </a:bodyPr>
          <a:lstStyle/>
          <a:p>
            <a:r>
              <a:rPr lang="en-GB" b="1" dirty="0" smtClean="0"/>
              <a:t>TSB bank account (£)</a:t>
            </a:r>
          </a:p>
          <a:p>
            <a:pPr lvl="1"/>
            <a:r>
              <a:rPr lang="en-GB" dirty="0" smtClean="0"/>
              <a:t>12/10/18	- £22,646</a:t>
            </a:r>
          </a:p>
          <a:p>
            <a:pPr lvl="1"/>
            <a:r>
              <a:rPr lang="en-GB" b="1" dirty="0" smtClean="0"/>
              <a:t>23/9/19	- £13,619*</a:t>
            </a:r>
          </a:p>
          <a:p>
            <a:pPr lvl="1"/>
            <a:endParaRPr lang="en-GB" b="1" dirty="0"/>
          </a:p>
          <a:p>
            <a:r>
              <a:rPr lang="en-GB" b="1" dirty="0" err="1" smtClean="0"/>
              <a:t>Paypal</a:t>
            </a:r>
            <a:r>
              <a:rPr lang="en-GB" b="1" dirty="0" smtClean="0"/>
              <a:t> account (€)</a:t>
            </a:r>
          </a:p>
          <a:p>
            <a:pPr lvl="1"/>
            <a:r>
              <a:rPr lang="en-GB" dirty="0" smtClean="0"/>
              <a:t>12/10/18	- €19,257</a:t>
            </a:r>
          </a:p>
          <a:p>
            <a:pPr lvl="1"/>
            <a:r>
              <a:rPr lang="en-GB" b="1" dirty="0" smtClean="0"/>
              <a:t>18/7/19	- €34,616</a:t>
            </a:r>
          </a:p>
          <a:p>
            <a:pPr lvl="1"/>
            <a:endParaRPr lang="en-GB" dirty="0"/>
          </a:p>
          <a:p>
            <a:pPr marL="0" lvl="1" indent="0">
              <a:buNone/>
            </a:pPr>
            <a:r>
              <a:rPr lang="en-GB" sz="2000" dirty="0" smtClean="0"/>
              <a:t>* Includes £952 paid by University College Dublin (needs to be refunded)</a:t>
            </a:r>
          </a:p>
        </p:txBody>
      </p:sp>
    </p:spTree>
    <p:extLst>
      <p:ext uri="{BB962C8B-B14F-4D97-AF65-F5344CB8AC3E}">
        <p14:creationId xmlns:p14="http://schemas.microsoft.com/office/powerpoint/2010/main" val="3850880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92696"/>
            <a:ext cx="6781800" cy="943000"/>
          </a:xfrm>
        </p:spPr>
        <p:txBody>
          <a:bodyPr>
            <a:normAutofit/>
          </a:bodyPr>
          <a:lstStyle/>
          <a:p>
            <a:r>
              <a:rPr lang="en-GB" sz="4000" dirty="0" smtClean="0"/>
              <a:t>Incomes 2018</a:t>
            </a:r>
            <a:endParaRPr lang="en-GB" sz="4000" dirty="0"/>
          </a:p>
        </p:txBody>
      </p:sp>
      <p:graphicFrame>
        <p:nvGraphicFramePr>
          <p:cNvPr id="7" name="Content Placeholder 4"/>
          <p:cNvGraphicFramePr>
            <a:graphicFrameLocks/>
          </p:cNvGraphicFramePr>
          <p:nvPr>
            <p:extLst/>
          </p:nvPr>
        </p:nvGraphicFramePr>
        <p:xfrm>
          <a:off x="457200" y="2492896"/>
          <a:ext cx="7787208" cy="2225040"/>
        </p:xfrm>
        <a:graphic>
          <a:graphicData uri="http://schemas.openxmlformats.org/drawingml/2006/table">
            <a:tbl>
              <a:tblPr firstRow="1" bandRow="1">
                <a:tableStyleId>{5C22544A-7EE6-4342-B048-85BDC9FD1C3A}</a:tableStyleId>
              </a:tblPr>
              <a:tblGrid>
                <a:gridCol w="5191472">
                  <a:extLst>
                    <a:ext uri="{9D8B030D-6E8A-4147-A177-3AD203B41FA5}">
                      <a16:colId xmlns:a16="http://schemas.microsoft.com/office/drawing/2014/main" val="20000"/>
                    </a:ext>
                  </a:extLst>
                </a:gridCol>
                <a:gridCol w="1297868">
                  <a:extLst>
                    <a:ext uri="{9D8B030D-6E8A-4147-A177-3AD203B41FA5}">
                      <a16:colId xmlns:a16="http://schemas.microsoft.com/office/drawing/2014/main" val="20001"/>
                    </a:ext>
                  </a:extLst>
                </a:gridCol>
                <a:gridCol w="1297868">
                  <a:extLst>
                    <a:ext uri="{9D8B030D-6E8A-4147-A177-3AD203B41FA5}">
                      <a16:colId xmlns:a16="http://schemas.microsoft.com/office/drawing/2014/main" val="20002"/>
                    </a:ext>
                  </a:extLst>
                </a:gridCol>
              </a:tblGrid>
              <a:tr h="370840">
                <a:tc>
                  <a:txBody>
                    <a:bodyPr/>
                    <a:lstStyle/>
                    <a:p>
                      <a:r>
                        <a:rPr lang="en-GB" dirty="0" smtClean="0"/>
                        <a:t>Major incomes 2018</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Euros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Sterling</a:t>
                      </a:r>
                    </a:p>
                  </a:txBody>
                  <a:tcPr/>
                </a:tc>
                <a:extLst>
                  <a:ext uri="{0D108BD9-81ED-4DB2-BD59-A6C34878D82A}">
                    <a16:rowId xmlns:a16="http://schemas.microsoft.com/office/drawing/2014/main" val="10000"/>
                  </a:ext>
                </a:extLst>
              </a:tr>
              <a:tr h="370840">
                <a:tc>
                  <a:txBody>
                    <a:bodyPr/>
                    <a:lstStyle/>
                    <a:p>
                      <a:r>
                        <a:rPr lang="en-GB" dirty="0" smtClean="0"/>
                        <a:t>Membership</a:t>
                      </a:r>
                      <a:r>
                        <a:rPr lang="en-GB" baseline="0" dirty="0" smtClean="0"/>
                        <a:t> income</a:t>
                      </a:r>
                      <a:endParaRPr lang="en-GB" dirty="0"/>
                    </a:p>
                  </a:txBody>
                  <a:tcPr/>
                </a:tc>
                <a:tc>
                  <a:txBody>
                    <a:bodyPr/>
                    <a:lstStyle/>
                    <a:p>
                      <a:pPr algn="ctr"/>
                      <a:r>
                        <a:rPr lang="en-GB" dirty="0" smtClean="0"/>
                        <a:t>11,800</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1,815</a:t>
                      </a:r>
                    </a:p>
                  </a:txBody>
                  <a:tcPr/>
                </a:tc>
                <a:extLst>
                  <a:ext uri="{0D108BD9-81ED-4DB2-BD59-A6C34878D82A}">
                    <a16:rowId xmlns:a16="http://schemas.microsoft.com/office/drawing/2014/main" val="10001"/>
                  </a:ext>
                </a:extLst>
              </a:tr>
              <a:tr h="370840">
                <a:tc>
                  <a:txBody>
                    <a:bodyPr/>
                    <a:lstStyle/>
                    <a:p>
                      <a:r>
                        <a:rPr lang="en-GB" dirty="0" smtClean="0"/>
                        <a:t>Fees</a:t>
                      </a:r>
                      <a:r>
                        <a:rPr lang="en-GB" baseline="0" dirty="0" smtClean="0"/>
                        <a:t> for residents, programme/lab </a:t>
                      </a:r>
                      <a:r>
                        <a:rPr lang="en-GB" baseline="0" dirty="0" err="1" smtClean="0"/>
                        <a:t>accredtn</a:t>
                      </a:r>
                      <a:endParaRPr lang="en-GB" baseline="0" dirty="0" smtClean="0"/>
                    </a:p>
                  </a:txBody>
                  <a:tcPr/>
                </a:tc>
                <a:tc>
                  <a:txBody>
                    <a:bodyPr/>
                    <a:lstStyle/>
                    <a:p>
                      <a:pPr algn="ctr"/>
                      <a:endParaRPr lang="en-GB" dirty="0"/>
                    </a:p>
                  </a:txBody>
                  <a:tcPr/>
                </a:tc>
                <a:tc>
                  <a:txBody>
                    <a:bodyPr/>
                    <a:lstStyle/>
                    <a:p>
                      <a:pPr algn="ctr"/>
                      <a:r>
                        <a:rPr lang="en-GB" dirty="0" smtClean="0"/>
                        <a:t>810</a:t>
                      </a:r>
                      <a:endParaRPr lang="en-GB" dirty="0"/>
                    </a:p>
                  </a:txBody>
                  <a:tcPr/>
                </a:tc>
                <a:extLst>
                  <a:ext uri="{0D108BD9-81ED-4DB2-BD59-A6C34878D82A}">
                    <a16:rowId xmlns:a16="http://schemas.microsoft.com/office/drawing/2014/main" val="10002"/>
                  </a:ext>
                </a:extLst>
              </a:tr>
              <a:tr h="370840">
                <a:tc>
                  <a:txBody>
                    <a:bodyPr/>
                    <a:lstStyle/>
                    <a:p>
                      <a:r>
                        <a:rPr lang="en-GB" dirty="0" smtClean="0"/>
                        <a:t>Exam fees</a:t>
                      </a:r>
                    </a:p>
                  </a:txBody>
                  <a:tcPr/>
                </a:tc>
                <a:tc>
                  <a:txBody>
                    <a:bodyPr/>
                    <a:lstStyle/>
                    <a:p>
                      <a:pPr algn="ctr"/>
                      <a:r>
                        <a:rPr lang="en-GB" dirty="0" smtClean="0"/>
                        <a:t>483</a:t>
                      </a:r>
                      <a:endParaRPr lang="en-GB" dirty="0"/>
                    </a:p>
                  </a:txBody>
                  <a:tcPr/>
                </a:tc>
                <a:tc>
                  <a:txBody>
                    <a:bodyPr/>
                    <a:lstStyle/>
                    <a:p>
                      <a:pPr algn="ctr"/>
                      <a:r>
                        <a:rPr lang="en-GB" dirty="0" smtClean="0"/>
                        <a:t>1,353</a:t>
                      </a:r>
                      <a:endParaRPr lang="en-GB" dirty="0"/>
                    </a:p>
                  </a:txBody>
                  <a:tcPr/>
                </a:tc>
                <a:extLst>
                  <a:ext uri="{0D108BD9-81ED-4DB2-BD59-A6C34878D82A}">
                    <a16:rowId xmlns:a16="http://schemas.microsoft.com/office/drawing/2014/main" val="10003"/>
                  </a:ext>
                </a:extLst>
              </a:tr>
              <a:tr h="370840">
                <a:tc rowSpan="2">
                  <a:txBody>
                    <a:bodyPr/>
                    <a:lstStyle/>
                    <a:p>
                      <a:r>
                        <a:rPr lang="en-GB" b="1" dirty="0" smtClean="0"/>
                        <a:t>TOTAL</a:t>
                      </a:r>
                      <a:endParaRPr lang="en-GB" b="1" dirty="0"/>
                    </a:p>
                  </a:txBody>
                  <a:tcPr>
                    <a:solidFill>
                      <a:schemeClr val="accent2"/>
                    </a:solidFill>
                  </a:tcPr>
                </a:tc>
                <a:tc>
                  <a:txBody>
                    <a:bodyPr/>
                    <a:lstStyle/>
                    <a:p>
                      <a:pPr algn="ctr"/>
                      <a:r>
                        <a:rPr lang="en-GB" b="1" dirty="0" smtClean="0">
                          <a:solidFill>
                            <a:schemeClr val="tx1"/>
                          </a:solidFill>
                        </a:rPr>
                        <a:t>12,283</a:t>
                      </a:r>
                      <a:endParaRPr lang="en-GB" b="1" dirty="0">
                        <a:solidFill>
                          <a:schemeClr val="tx1"/>
                        </a:solidFill>
                      </a:endParaRPr>
                    </a:p>
                  </a:txBody>
                  <a:tcPr>
                    <a:solidFill>
                      <a:schemeClr val="accent2"/>
                    </a:solidFill>
                  </a:tcPr>
                </a:tc>
                <a:tc>
                  <a:txBody>
                    <a:bodyPr/>
                    <a:lstStyle/>
                    <a:p>
                      <a:pPr algn="ctr"/>
                      <a:r>
                        <a:rPr lang="en-GB" b="1" dirty="0" smtClean="0">
                          <a:solidFill>
                            <a:schemeClr val="tx1"/>
                          </a:solidFill>
                        </a:rPr>
                        <a:t>3,978</a:t>
                      </a:r>
                      <a:endParaRPr lang="en-GB" b="1" dirty="0">
                        <a:solidFill>
                          <a:schemeClr val="tx1"/>
                        </a:solidFill>
                      </a:endParaRPr>
                    </a:p>
                  </a:txBody>
                  <a:tcPr>
                    <a:solidFill>
                      <a:schemeClr val="accent2"/>
                    </a:solidFill>
                  </a:tcPr>
                </a:tc>
                <a:extLst>
                  <a:ext uri="{0D108BD9-81ED-4DB2-BD59-A6C34878D82A}">
                    <a16:rowId xmlns:a16="http://schemas.microsoft.com/office/drawing/2014/main" val="10004"/>
                  </a:ext>
                </a:extLst>
              </a:tr>
              <a:tr h="370840">
                <a:tc vMerge="1">
                  <a:txBody>
                    <a:bodyPr/>
                    <a:lstStyle/>
                    <a:p>
                      <a:endParaRPr lang="en-GB" b="1" dirty="0"/>
                    </a:p>
                  </a:txBody>
                  <a:tcPr>
                    <a:solidFill>
                      <a:schemeClr val="accent2"/>
                    </a:solidFill>
                  </a:tcPr>
                </a:tc>
                <a:tc gridSpan="2">
                  <a:txBody>
                    <a:bodyPr/>
                    <a:lstStyle/>
                    <a:p>
                      <a:pPr algn="ctr"/>
                      <a:r>
                        <a:rPr lang="en-GB" b="1" dirty="0" smtClean="0">
                          <a:solidFill>
                            <a:schemeClr val="tx1"/>
                          </a:solidFill>
                        </a:rPr>
                        <a:t>~ £15,500</a:t>
                      </a:r>
                      <a:endParaRPr lang="en-GB" b="1" dirty="0">
                        <a:solidFill>
                          <a:schemeClr val="tx1"/>
                        </a:solidFill>
                      </a:endParaRPr>
                    </a:p>
                  </a:txBody>
                  <a:tcPr>
                    <a:solidFill>
                      <a:schemeClr val="accent2"/>
                    </a:solidFill>
                  </a:tcPr>
                </a:tc>
                <a:tc hMerge="1">
                  <a:txBody>
                    <a:bodyPr/>
                    <a:lstStyle/>
                    <a:p>
                      <a:pPr algn="ctr"/>
                      <a:endParaRPr lang="en-GB" b="1" dirty="0">
                        <a:solidFill>
                          <a:schemeClr val="tx1"/>
                        </a:solidFill>
                      </a:endParaRPr>
                    </a:p>
                  </a:txBody>
                  <a:tcPr>
                    <a:solidFill>
                      <a:schemeClr val="accent2"/>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8347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48680"/>
            <a:ext cx="6781800" cy="1087016"/>
          </a:xfrm>
        </p:spPr>
        <p:txBody>
          <a:bodyPr>
            <a:normAutofit/>
          </a:bodyPr>
          <a:lstStyle/>
          <a:p>
            <a:r>
              <a:rPr lang="en-GB" sz="4000" dirty="0" smtClean="0"/>
              <a:t>Expenditures</a:t>
            </a:r>
            <a:r>
              <a:rPr lang="en-GB" b="1" dirty="0" smtClean="0"/>
              <a:t> </a:t>
            </a:r>
            <a:r>
              <a:rPr lang="en-GB" sz="4400" b="1" dirty="0" smtClean="0"/>
              <a:t>2018</a:t>
            </a:r>
            <a:endParaRPr lang="en-GB" b="1" dirty="0"/>
          </a:p>
        </p:txBody>
      </p:sp>
      <p:graphicFrame>
        <p:nvGraphicFramePr>
          <p:cNvPr id="8" name="Content Placeholder 4"/>
          <p:cNvGraphicFramePr>
            <a:graphicFrameLocks/>
          </p:cNvGraphicFramePr>
          <p:nvPr>
            <p:extLst>
              <p:ext uri="{D42A27DB-BD31-4B8C-83A1-F6EECF244321}">
                <p14:modId xmlns:p14="http://schemas.microsoft.com/office/powerpoint/2010/main" val="868152146"/>
              </p:ext>
            </p:extLst>
          </p:nvPr>
        </p:nvGraphicFramePr>
        <p:xfrm>
          <a:off x="611560" y="1624296"/>
          <a:ext cx="7787208" cy="4450080"/>
        </p:xfrm>
        <a:graphic>
          <a:graphicData uri="http://schemas.openxmlformats.org/drawingml/2006/table">
            <a:tbl>
              <a:tblPr firstRow="1" bandRow="1">
                <a:tableStyleId>{5C22544A-7EE6-4342-B048-85BDC9FD1C3A}</a:tableStyleId>
              </a:tblPr>
              <a:tblGrid>
                <a:gridCol w="5191472">
                  <a:extLst>
                    <a:ext uri="{9D8B030D-6E8A-4147-A177-3AD203B41FA5}">
                      <a16:colId xmlns:a16="http://schemas.microsoft.com/office/drawing/2014/main" val="20000"/>
                    </a:ext>
                  </a:extLst>
                </a:gridCol>
                <a:gridCol w="1297868">
                  <a:extLst>
                    <a:ext uri="{9D8B030D-6E8A-4147-A177-3AD203B41FA5}">
                      <a16:colId xmlns:a16="http://schemas.microsoft.com/office/drawing/2014/main" val="20001"/>
                    </a:ext>
                  </a:extLst>
                </a:gridCol>
                <a:gridCol w="1297868">
                  <a:extLst>
                    <a:ext uri="{9D8B030D-6E8A-4147-A177-3AD203B41FA5}">
                      <a16:colId xmlns:a16="http://schemas.microsoft.com/office/drawing/2014/main" val="20002"/>
                    </a:ext>
                  </a:extLst>
                </a:gridCol>
              </a:tblGrid>
              <a:tr h="370840">
                <a:tc>
                  <a:txBody>
                    <a:bodyPr/>
                    <a:lstStyle/>
                    <a:p>
                      <a:r>
                        <a:rPr lang="en-GB" dirty="0" smtClean="0"/>
                        <a:t>Major expenditure</a:t>
                      </a:r>
                      <a:r>
                        <a:rPr lang="en-GB" baseline="0" dirty="0" smtClean="0"/>
                        <a:t> 2018</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Euros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Sterling</a:t>
                      </a:r>
                    </a:p>
                  </a:txBody>
                  <a:tcPr/>
                </a:tc>
                <a:extLst>
                  <a:ext uri="{0D108BD9-81ED-4DB2-BD59-A6C34878D82A}">
                    <a16:rowId xmlns:a16="http://schemas.microsoft.com/office/drawing/2014/main" val="10000"/>
                  </a:ext>
                </a:extLst>
              </a:tr>
              <a:tr h="370840">
                <a:tc>
                  <a:txBody>
                    <a:bodyPr/>
                    <a:lstStyle/>
                    <a:p>
                      <a:r>
                        <a:rPr lang="en-GB" dirty="0" smtClean="0"/>
                        <a:t>Sue Lennon (Secretariat)</a:t>
                      </a:r>
                      <a:endParaRPr lang="en-GB" dirty="0"/>
                    </a:p>
                  </a:txBody>
                  <a:tcPr/>
                </a:tc>
                <a:tc>
                  <a:txBody>
                    <a:bodyPr/>
                    <a:lstStyle/>
                    <a:p>
                      <a:pPr algn="ctr"/>
                      <a:endParaRPr lang="en-GB" dirty="0"/>
                    </a:p>
                  </a:txBody>
                  <a:tcPr/>
                </a:tc>
                <a:tc>
                  <a:txBody>
                    <a:bodyPr/>
                    <a:lstStyle/>
                    <a:p>
                      <a:pPr algn="ctr"/>
                      <a:r>
                        <a:rPr lang="en-GB" dirty="0" smtClean="0">
                          <a:solidFill>
                            <a:schemeClr val="tx1"/>
                          </a:solidFill>
                        </a:rPr>
                        <a:t>5,348</a:t>
                      </a:r>
                      <a:endParaRPr lang="en-GB" dirty="0">
                        <a:solidFill>
                          <a:schemeClr val="tx1"/>
                        </a:solidFill>
                      </a:endParaRPr>
                    </a:p>
                  </a:txBody>
                  <a:tcPr/>
                </a:tc>
                <a:extLst>
                  <a:ext uri="{0D108BD9-81ED-4DB2-BD59-A6C34878D82A}">
                    <a16:rowId xmlns:a16="http://schemas.microsoft.com/office/drawing/2014/main" val="10001"/>
                  </a:ext>
                </a:extLst>
              </a:tr>
              <a:tr h="370840">
                <a:tc>
                  <a:txBody>
                    <a:bodyPr/>
                    <a:lstStyle/>
                    <a:p>
                      <a:r>
                        <a:rPr lang="en-GB" dirty="0" smtClean="0"/>
                        <a:t>PayPal fees</a:t>
                      </a:r>
                      <a:endParaRPr lang="en-GB" dirty="0"/>
                    </a:p>
                  </a:txBody>
                  <a:tcPr/>
                </a:tc>
                <a:tc>
                  <a:txBody>
                    <a:bodyPr/>
                    <a:lstStyle/>
                    <a:p>
                      <a:pPr algn="ctr"/>
                      <a:r>
                        <a:rPr lang="en-GB" dirty="0" smtClean="0"/>
                        <a:t>236</a:t>
                      </a:r>
                      <a:endParaRPr lang="en-GB" dirty="0"/>
                    </a:p>
                  </a:txBody>
                  <a:tcPr/>
                </a:tc>
                <a:tc>
                  <a:txBody>
                    <a:bodyPr/>
                    <a:lstStyle/>
                    <a:p>
                      <a:pPr algn="ctr"/>
                      <a:endParaRPr lang="en-GB" dirty="0"/>
                    </a:p>
                  </a:txBody>
                  <a:tcPr/>
                </a:tc>
                <a:extLst>
                  <a:ext uri="{0D108BD9-81ED-4DB2-BD59-A6C34878D82A}">
                    <a16:rowId xmlns:a16="http://schemas.microsoft.com/office/drawing/2014/main" val="10002"/>
                  </a:ext>
                </a:extLst>
              </a:tr>
              <a:tr h="370840">
                <a:tc>
                  <a:txBody>
                    <a:bodyPr/>
                    <a:lstStyle/>
                    <a:p>
                      <a:r>
                        <a:rPr lang="en-GB" dirty="0" smtClean="0"/>
                        <a:t>EBVS</a:t>
                      </a:r>
                      <a:endParaRPr lang="en-GB" dirty="0"/>
                    </a:p>
                  </a:txBody>
                  <a:tcPr/>
                </a:tc>
                <a:tc>
                  <a:txBody>
                    <a:bodyPr/>
                    <a:lstStyle/>
                    <a:p>
                      <a:pPr algn="ctr"/>
                      <a:endParaRPr lang="en-GB" dirty="0"/>
                    </a:p>
                  </a:txBody>
                  <a:tcPr/>
                </a:tc>
                <a:tc>
                  <a:txBody>
                    <a:bodyPr/>
                    <a:lstStyle/>
                    <a:p>
                      <a:pPr algn="ctr"/>
                      <a:r>
                        <a:rPr lang="en-GB" dirty="0" smtClean="0"/>
                        <a:t>2,734</a:t>
                      </a:r>
                      <a:endParaRPr lang="en-GB" dirty="0"/>
                    </a:p>
                  </a:txBody>
                  <a:tcPr/>
                </a:tc>
                <a:extLst>
                  <a:ext uri="{0D108BD9-81ED-4DB2-BD59-A6C34878D82A}">
                    <a16:rowId xmlns:a16="http://schemas.microsoft.com/office/drawing/2014/main" val="10003"/>
                  </a:ext>
                </a:extLst>
              </a:tr>
              <a:tr h="370840">
                <a:tc>
                  <a:txBody>
                    <a:bodyPr/>
                    <a:lstStyle/>
                    <a:p>
                      <a:r>
                        <a:rPr lang="en-GB" dirty="0" smtClean="0"/>
                        <a:t>Exam committee related expenses</a:t>
                      </a:r>
                      <a:endParaRPr lang="en-GB" dirty="0"/>
                    </a:p>
                  </a:txBody>
                  <a:tcPr/>
                </a:tc>
                <a:tc>
                  <a:txBody>
                    <a:bodyPr/>
                    <a:lstStyle/>
                    <a:p>
                      <a:pPr algn="ctr"/>
                      <a:r>
                        <a:rPr lang="en-GB" dirty="0" smtClean="0"/>
                        <a:t>48</a:t>
                      </a:r>
                      <a:endParaRPr lang="en-GB" dirty="0"/>
                    </a:p>
                  </a:txBody>
                  <a:tcPr/>
                </a:tc>
                <a:tc>
                  <a:txBody>
                    <a:bodyPr/>
                    <a:lstStyle/>
                    <a:p>
                      <a:pPr algn="ctr"/>
                      <a:r>
                        <a:rPr lang="en-GB" dirty="0" smtClean="0"/>
                        <a:t>1,569</a:t>
                      </a:r>
                      <a:endParaRPr lang="en-GB" dirty="0"/>
                    </a:p>
                  </a:txBody>
                  <a:tcPr/>
                </a:tc>
                <a:extLst>
                  <a:ext uri="{0D108BD9-81ED-4DB2-BD59-A6C34878D82A}">
                    <a16:rowId xmlns:a16="http://schemas.microsoft.com/office/drawing/2014/main" val="10004"/>
                  </a:ext>
                </a:extLst>
              </a:tr>
              <a:tr h="370840">
                <a:tc>
                  <a:txBody>
                    <a:bodyPr/>
                    <a:lstStyle/>
                    <a:p>
                      <a:r>
                        <a:rPr lang="en-GB" dirty="0" smtClean="0"/>
                        <a:t>Meetings (London ECVCP Board 2017)</a:t>
                      </a:r>
                      <a:endParaRPr lang="en-GB" dirty="0"/>
                    </a:p>
                  </a:txBody>
                  <a:tcPr/>
                </a:tc>
                <a:tc>
                  <a:txBody>
                    <a:bodyPr/>
                    <a:lstStyle/>
                    <a:p>
                      <a:pPr algn="ctr"/>
                      <a:endParaRPr lang="en-GB" dirty="0"/>
                    </a:p>
                  </a:txBody>
                  <a:tcPr/>
                </a:tc>
                <a:tc>
                  <a:txBody>
                    <a:bodyPr/>
                    <a:lstStyle/>
                    <a:p>
                      <a:pPr algn="ctr"/>
                      <a:r>
                        <a:rPr lang="en-GB" dirty="0" smtClean="0"/>
                        <a:t>600</a:t>
                      </a:r>
                      <a:endParaRPr lang="en-GB" dirty="0"/>
                    </a:p>
                  </a:txBody>
                  <a:tcPr/>
                </a:tc>
                <a:extLst>
                  <a:ext uri="{0D108BD9-81ED-4DB2-BD59-A6C34878D82A}">
                    <a16:rowId xmlns:a16="http://schemas.microsoft.com/office/drawing/2014/main" val="10005"/>
                  </a:ext>
                </a:extLst>
              </a:tr>
              <a:tr h="370840">
                <a:tc>
                  <a:txBody>
                    <a:bodyPr/>
                    <a:lstStyle/>
                    <a:p>
                      <a:r>
                        <a:rPr lang="en-GB" dirty="0" smtClean="0"/>
                        <a:t>Meetings (Vienna</a:t>
                      </a:r>
                      <a:r>
                        <a:rPr lang="en-GB" baseline="0" dirty="0" smtClean="0"/>
                        <a:t> ECVCP </a:t>
                      </a:r>
                      <a:r>
                        <a:rPr lang="en-GB" dirty="0" smtClean="0"/>
                        <a:t>Board 2018)</a:t>
                      </a:r>
                      <a:endParaRPr lang="en-GB" dirty="0"/>
                    </a:p>
                  </a:txBody>
                  <a:tcPr/>
                </a:tc>
                <a:tc>
                  <a:txBody>
                    <a:bodyPr/>
                    <a:lstStyle/>
                    <a:p>
                      <a:pPr algn="ctr"/>
                      <a:endParaRPr lang="en-GB" dirty="0"/>
                    </a:p>
                  </a:txBody>
                  <a:tcPr/>
                </a:tc>
                <a:tc>
                  <a:txBody>
                    <a:bodyPr/>
                    <a:lstStyle/>
                    <a:p>
                      <a:pPr algn="ctr"/>
                      <a:r>
                        <a:rPr lang="en-GB" dirty="0" smtClean="0"/>
                        <a:t>2,818</a:t>
                      </a:r>
                      <a:endParaRPr lang="en-GB" dirty="0"/>
                    </a:p>
                  </a:txBody>
                  <a:tcPr/>
                </a:tc>
                <a:extLst>
                  <a:ext uri="{0D108BD9-81ED-4DB2-BD59-A6C34878D82A}">
                    <a16:rowId xmlns:a16="http://schemas.microsoft.com/office/drawing/2014/main" val="10006"/>
                  </a:ext>
                </a:extLst>
              </a:tr>
              <a:tr h="370840">
                <a:tc>
                  <a:txBody>
                    <a:bodyPr/>
                    <a:lstStyle/>
                    <a:p>
                      <a:r>
                        <a:rPr lang="en-GB" dirty="0" smtClean="0"/>
                        <a:t>Meetings</a:t>
                      </a:r>
                      <a:r>
                        <a:rPr lang="en-GB" baseline="0" dirty="0" smtClean="0"/>
                        <a:t> (ZP - EBVS 2018)</a:t>
                      </a:r>
                      <a:endParaRPr lang="en-GB" dirty="0"/>
                    </a:p>
                  </a:txBody>
                  <a:tcPr/>
                </a:tc>
                <a:tc>
                  <a:txBody>
                    <a:bodyPr/>
                    <a:lstStyle/>
                    <a:p>
                      <a:pPr algn="ctr"/>
                      <a:r>
                        <a:rPr lang="en-GB" dirty="0" smtClean="0"/>
                        <a:t>612</a:t>
                      </a:r>
                      <a:endParaRPr lang="en-GB" dirty="0"/>
                    </a:p>
                  </a:txBody>
                  <a:tcPr/>
                </a:tc>
                <a:tc>
                  <a:txBody>
                    <a:bodyPr/>
                    <a:lstStyle/>
                    <a:p>
                      <a:pPr algn="ctr"/>
                      <a:endParaRPr lang="en-GB" dirty="0"/>
                    </a:p>
                  </a:txBody>
                  <a:tcPr/>
                </a:tc>
                <a:extLst>
                  <a:ext uri="{0D108BD9-81ED-4DB2-BD59-A6C34878D82A}">
                    <a16:rowId xmlns:a16="http://schemas.microsoft.com/office/drawing/2014/main" val="10007"/>
                  </a:ext>
                </a:extLst>
              </a:tr>
              <a:tr h="370840">
                <a:tc>
                  <a:txBody>
                    <a:bodyPr/>
                    <a:lstStyle/>
                    <a:p>
                      <a:r>
                        <a:rPr lang="en-GB" dirty="0" smtClean="0"/>
                        <a:t>ZP Attendance</a:t>
                      </a:r>
                      <a:r>
                        <a:rPr lang="en-GB" baseline="0" dirty="0" smtClean="0"/>
                        <a:t> at ACVP 2018</a:t>
                      </a:r>
                      <a:endParaRPr lang="en-GB" dirty="0"/>
                    </a:p>
                  </a:txBody>
                  <a:tcPr/>
                </a:tc>
                <a:tc>
                  <a:txBody>
                    <a:bodyPr/>
                    <a:lstStyle/>
                    <a:p>
                      <a:pPr algn="ctr"/>
                      <a:r>
                        <a:rPr lang="en-GB" dirty="0" smtClean="0"/>
                        <a:t>1,529</a:t>
                      </a:r>
                      <a:endParaRPr lang="en-GB" dirty="0"/>
                    </a:p>
                  </a:txBody>
                  <a:tcPr/>
                </a:tc>
                <a:tc>
                  <a:txBody>
                    <a:bodyPr/>
                    <a:lstStyle/>
                    <a:p>
                      <a:pPr algn="ctr"/>
                      <a:endParaRPr lang="en-GB" dirty="0"/>
                    </a:p>
                  </a:txBody>
                  <a:tcPr/>
                </a:tc>
                <a:extLst>
                  <a:ext uri="{0D108BD9-81ED-4DB2-BD59-A6C34878D82A}">
                    <a16:rowId xmlns:a16="http://schemas.microsoft.com/office/drawing/2014/main" val="10008"/>
                  </a:ext>
                </a:extLst>
              </a:tr>
              <a:tr h="370840">
                <a:tc>
                  <a:txBody>
                    <a:bodyPr/>
                    <a:lstStyle/>
                    <a:p>
                      <a:r>
                        <a:rPr lang="en-GB" dirty="0" smtClean="0"/>
                        <a:t>Robert </a:t>
                      </a:r>
                      <a:r>
                        <a:rPr lang="en-GB" dirty="0" err="1" smtClean="0"/>
                        <a:t>Pluim</a:t>
                      </a:r>
                      <a:r>
                        <a:rPr lang="en-GB" baseline="0" dirty="0" smtClean="0"/>
                        <a:t> (Financial consultant)</a:t>
                      </a:r>
                      <a:endParaRPr lang="en-GB" dirty="0"/>
                    </a:p>
                  </a:txBody>
                  <a:tcPr/>
                </a:tc>
                <a:tc>
                  <a:txBody>
                    <a:bodyPr/>
                    <a:lstStyle/>
                    <a:p>
                      <a:pPr algn="ctr"/>
                      <a:r>
                        <a:rPr lang="en-GB" dirty="0" smtClean="0"/>
                        <a:t>400</a:t>
                      </a:r>
                      <a:endParaRPr lang="en-GB" dirty="0"/>
                    </a:p>
                  </a:txBody>
                  <a:tcPr/>
                </a:tc>
                <a:tc>
                  <a:txBody>
                    <a:bodyPr/>
                    <a:lstStyle/>
                    <a:p>
                      <a:pPr algn="ctr"/>
                      <a:endParaRPr lang="en-GB" dirty="0"/>
                    </a:p>
                  </a:txBody>
                  <a:tcPr/>
                </a:tc>
                <a:extLst>
                  <a:ext uri="{0D108BD9-81ED-4DB2-BD59-A6C34878D82A}">
                    <a16:rowId xmlns:a16="http://schemas.microsoft.com/office/drawing/2014/main" val="10009"/>
                  </a:ext>
                </a:extLst>
              </a:tr>
              <a:tr h="370840">
                <a:tc rowSpan="2">
                  <a:txBody>
                    <a:bodyPr/>
                    <a:lstStyle/>
                    <a:p>
                      <a:r>
                        <a:rPr lang="en-GB" b="1" dirty="0" smtClean="0"/>
                        <a:t>TOTAL</a:t>
                      </a:r>
                      <a:endParaRPr lang="en-GB" b="1" dirty="0"/>
                    </a:p>
                  </a:txBody>
                  <a:tcPr>
                    <a:solidFill>
                      <a:schemeClr val="accent2"/>
                    </a:solidFill>
                  </a:tcPr>
                </a:tc>
                <a:tc>
                  <a:txBody>
                    <a:bodyPr/>
                    <a:lstStyle/>
                    <a:p>
                      <a:pPr algn="ctr"/>
                      <a:r>
                        <a:rPr lang="en-GB" b="1" dirty="0" smtClean="0">
                          <a:solidFill>
                            <a:schemeClr val="tx1"/>
                          </a:solidFill>
                        </a:rPr>
                        <a:t>2,825</a:t>
                      </a:r>
                      <a:endParaRPr lang="en-GB" b="1" dirty="0">
                        <a:solidFill>
                          <a:schemeClr val="tx1"/>
                        </a:solidFill>
                      </a:endParaRPr>
                    </a:p>
                  </a:txBody>
                  <a:tcPr>
                    <a:solidFill>
                      <a:schemeClr val="accent2"/>
                    </a:solidFill>
                  </a:tcPr>
                </a:tc>
                <a:tc>
                  <a:txBody>
                    <a:bodyPr/>
                    <a:lstStyle/>
                    <a:p>
                      <a:pPr algn="ctr"/>
                      <a:r>
                        <a:rPr lang="en-GB" b="1" dirty="0" smtClean="0">
                          <a:solidFill>
                            <a:schemeClr val="tx1"/>
                          </a:solidFill>
                        </a:rPr>
                        <a:t>13,069</a:t>
                      </a:r>
                      <a:endParaRPr lang="en-GB" b="1" dirty="0">
                        <a:solidFill>
                          <a:schemeClr val="tx1"/>
                        </a:solidFill>
                      </a:endParaRPr>
                    </a:p>
                  </a:txBody>
                  <a:tcPr>
                    <a:solidFill>
                      <a:schemeClr val="accent2"/>
                    </a:solidFill>
                  </a:tcPr>
                </a:tc>
                <a:extLst>
                  <a:ext uri="{0D108BD9-81ED-4DB2-BD59-A6C34878D82A}">
                    <a16:rowId xmlns:a16="http://schemas.microsoft.com/office/drawing/2014/main" val="10010"/>
                  </a:ext>
                </a:extLst>
              </a:tr>
              <a:tr h="370840">
                <a:tc vMerge="1">
                  <a:txBody>
                    <a:bodyPr/>
                    <a:lstStyle/>
                    <a:p>
                      <a:endParaRPr lang="en-GB" b="1" dirty="0"/>
                    </a:p>
                  </a:txBody>
                  <a:tcPr>
                    <a:solidFill>
                      <a:schemeClr val="accent2"/>
                    </a:solidFill>
                  </a:tcPr>
                </a:tc>
                <a:tc gridSpan="2">
                  <a:txBody>
                    <a:bodyPr/>
                    <a:lstStyle/>
                    <a:p>
                      <a:pPr algn="ctr"/>
                      <a:r>
                        <a:rPr lang="en-GB" b="1" dirty="0" smtClean="0">
                          <a:solidFill>
                            <a:schemeClr val="tx1"/>
                          </a:solidFill>
                        </a:rPr>
                        <a:t>~ £15,600</a:t>
                      </a:r>
                      <a:endParaRPr lang="en-GB" b="1" dirty="0">
                        <a:solidFill>
                          <a:schemeClr val="tx1"/>
                        </a:solidFill>
                      </a:endParaRPr>
                    </a:p>
                  </a:txBody>
                  <a:tcPr>
                    <a:solidFill>
                      <a:schemeClr val="accent2"/>
                    </a:solidFill>
                  </a:tcPr>
                </a:tc>
                <a:tc hMerge="1">
                  <a:txBody>
                    <a:bodyPr/>
                    <a:lstStyle/>
                    <a:p>
                      <a:pPr algn="ctr"/>
                      <a:endParaRPr lang="en-GB" b="1" dirty="0">
                        <a:solidFill>
                          <a:schemeClr val="tx1"/>
                        </a:solidFill>
                      </a:endParaRPr>
                    </a:p>
                  </a:txBody>
                  <a:tcPr>
                    <a:solidFill>
                      <a:schemeClr val="accent2"/>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533882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92696"/>
            <a:ext cx="6781800" cy="1021576"/>
          </a:xfrm>
        </p:spPr>
        <p:txBody>
          <a:bodyPr>
            <a:normAutofit/>
          </a:bodyPr>
          <a:lstStyle/>
          <a:p>
            <a:r>
              <a:rPr lang="en-GB" sz="4000" dirty="0" smtClean="0"/>
              <a:t>Incomes 2019 Year to date (YTD)</a:t>
            </a:r>
            <a:endParaRPr lang="en-GB" sz="4000" dirty="0"/>
          </a:p>
        </p:txBody>
      </p:sp>
      <p:graphicFrame>
        <p:nvGraphicFramePr>
          <p:cNvPr id="4" name="Content Placeholder 4"/>
          <p:cNvGraphicFramePr>
            <a:graphicFrameLocks/>
          </p:cNvGraphicFramePr>
          <p:nvPr>
            <p:extLst>
              <p:ext uri="{D42A27DB-BD31-4B8C-83A1-F6EECF244321}">
                <p14:modId xmlns:p14="http://schemas.microsoft.com/office/powerpoint/2010/main" val="1877127178"/>
              </p:ext>
            </p:extLst>
          </p:nvPr>
        </p:nvGraphicFramePr>
        <p:xfrm>
          <a:off x="539552" y="2060848"/>
          <a:ext cx="8408303" cy="2585720"/>
        </p:xfrm>
        <a:graphic>
          <a:graphicData uri="http://schemas.openxmlformats.org/drawingml/2006/table">
            <a:tbl>
              <a:tblPr firstRow="1" bandRow="1">
                <a:tableStyleId>{5C22544A-7EE6-4342-B048-85BDC9FD1C3A}</a:tableStyleId>
              </a:tblPr>
              <a:tblGrid>
                <a:gridCol w="4449833">
                  <a:extLst>
                    <a:ext uri="{9D8B030D-6E8A-4147-A177-3AD203B41FA5}">
                      <a16:colId xmlns:a16="http://schemas.microsoft.com/office/drawing/2014/main" val="20000"/>
                    </a:ext>
                  </a:extLst>
                </a:gridCol>
                <a:gridCol w="1112458">
                  <a:extLst>
                    <a:ext uri="{9D8B030D-6E8A-4147-A177-3AD203B41FA5}">
                      <a16:colId xmlns:a16="http://schemas.microsoft.com/office/drawing/2014/main" val="20001"/>
                    </a:ext>
                  </a:extLst>
                </a:gridCol>
                <a:gridCol w="1549868">
                  <a:extLst>
                    <a:ext uri="{9D8B030D-6E8A-4147-A177-3AD203B41FA5}">
                      <a16:colId xmlns:a16="http://schemas.microsoft.com/office/drawing/2014/main" val="20002"/>
                    </a:ext>
                  </a:extLst>
                </a:gridCol>
                <a:gridCol w="1296144">
                  <a:extLst>
                    <a:ext uri="{9D8B030D-6E8A-4147-A177-3AD203B41FA5}">
                      <a16:colId xmlns:a16="http://schemas.microsoft.com/office/drawing/2014/main" val="20003"/>
                    </a:ext>
                  </a:extLst>
                </a:gridCol>
              </a:tblGrid>
              <a:tr h="370840">
                <a:tc>
                  <a:txBody>
                    <a:bodyPr/>
                    <a:lstStyle/>
                    <a:p>
                      <a:r>
                        <a:rPr lang="en-GB" dirty="0" smtClean="0"/>
                        <a:t>Major incomes 2019</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Budget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YTD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YTD €</a:t>
                      </a:r>
                    </a:p>
                  </a:txBody>
                  <a:tcPr/>
                </a:tc>
                <a:extLst>
                  <a:ext uri="{0D108BD9-81ED-4DB2-BD59-A6C34878D82A}">
                    <a16:rowId xmlns:a16="http://schemas.microsoft.com/office/drawing/2014/main" val="10000"/>
                  </a:ext>
                </a:extLst>
              </a:tr>
              <a:tr h="370840">
                <a:tc>
                  <a:txBody>
                    <a:bodyPr/>
                    <a:lstStyle/>
                    <a:p>
                      <a:r>
                        <a:rPr lang="en-GB" dirty="0" smtClean="0"/>
                        <a:t>Diplomate fees</a:t>
                      </a:r>
                      <a:endParaRPr lang="en-GB" dirty="0"/>
                    </a:p>
                  </a:txBody>
                  <a:tcPr/>
                </a:tc>
                <a:tc>
                  <a:txBody>
                    <a:bodyPr/>
                    <a:lstStyle/>
                    <a:p>
                      <a:pPr algn="ctr"/>
                      <a:r>
                        <a:rPr lang="en-GB" dirty="0" smtClean="0"/>
                        <a:t>£12,500</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676</a:t>
                      </a:r>
                    </a:p>
                  </a:txBody>
                  <a:tcPr>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rPr>
                        <a:t>12,800</a:t>
                      </a:r>
                    </a:p>
                  </a:txBody>
                  <a:tcPr>
                    <a:solidFill>
                      <a:srgbClr val="92D050"/>
                    </a:solidFill>
                  </a:tcPr>
                </a:tc>
                <a:extLst>
                  <a:ext uri="{0D108BD9-81ED-4DB2-BD59-A6C34878D82A}">
                    <a16:rowId xmlns:a16="http://schemas.microsoft.com/office/drawing/2014/main" val="10001"/>
                  </a:ext>
                </a:extLst>
              </a:tr>
              <a:tr h="338440">
                <a:tc>
                  <a:txBody>
                    <a:bodyPr/>
                    <a:lstStyle/>
                    <a:p>
                      <a:r>
                        <a:rPr lang="en-GB" dirty="0" smtClean="0"/>
                        <a:t>Fees</a:t>
                      </a:r>
                      <a:r>
                        <a:rPr lang="en-GB" baseline="0" dirty="0" smtClean="0"/>
                        <a:t> for residents, programme/lab </a:t>
                      </a:r>
                      <a:r>
                        <a:rPr lang="en-GB" baseline="0" dirty="0" err="1" smtClean="0"/>
                        <a:t>accredtn</a:t>
                      </a:r>
                      <a:endParaRPr lang="en-GB" baseline="0" dirty="0" smtClean="0"/>
                    </a:p>
                  </a:txBody>
                  <a:tcPr/>
                </a:tc>
                <a:tc>
                  <a:txBody>
                    <a:bodyPr/>
                    <a:lstStyle/>
                    <a:p>
                      <a:pPr algn="ctr"/>
                      <a:r>
                        <a:rPr lang="en-GB" dirty="0" smtClean="0"/>
                        <a:t>£500</a:t>
                      </a:r>
                      <a:endParaRPr lang="en-GB" dirty="0"/>
                    </a:p>
                  </a:txBody>
                  <a:tcPr/>
                </a:tc>
                <a:tc>
                  <a:txBody>
                    <a:bodyPr/>
                    <a:lstStyle/>
                    <a:p>
                      <a:pPr algn="ctr"/>
                      <a:r>
                        <a:rPr lang="en-GB" dirty="0" smtClean="0"/>
                        <a:t>1,446</a:t>
                      </a:r>
                      <a:endParaRPr lang="en-GB" dirty="0"/>
                    </a:p>
                  </a:txBody>
                  <a:tcPr>
                    <a:solidFill>
                      <a:srgbClr val="92D050"/>
                    </a:solidFill>
                  </a:tcPr>
                </a:tc>
                <a:tc>
                  <a:txBody>
                    <a:bodyPr/>
                    <a:lstStyle/>
                    <a:p>
                      <a:pPr algn="ctr"/>
                      <a:r>
                        <a:rPr lang="en-GB" dirty="0" smtClean="0"/>
                        <a:t>1,000</a:t>
                      </a:r>
                      <a:endParaRPr lang="en-GB" dirty="0"/>
                    </a:p>
                  </a:txBody>
                  <a:tcPr>
                    <a:solidFill>
                      <a:srgbClr val="92D050"/>
                    </a:solidFill>
                  </a:tcPr>
                </a:tc>
                <a:extLst>
                  <a:ext uri="{0D108BD9-81ED-4DB2-BD59-A6C34878D82A}">
                    <a16:rowId xmlns:a16="http://schemas.microsoft.com/office/drawing/2014/main" val="10002"/>
                  </a:ext>
                </a:extLst>
              </a:tr>
              <a:tr h="338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Exam fees</a:t>
                      </a:r>
                    </a:p>
                  </a:txBody>
                  <a:tcPr/>
                </a:tc>
                <a:tc>
                  <a:txBody>
                    <a:bodyPr/>
                    <a:lstStyle/>
                    <a:p>
                      <a:pPr algn="ctr"/>
                      <a:r>
                        <a:rPr lang="en-GB" dirty="0" smtClean="0"/>
                        <a:t>£1,750</a:t>
                      </a:r>
                      <a:endParaRPr lang="en-GB" dirty="0"/>
                    </a:p>
                  </a:txBody>
                  <a:tcPr/>
                </a:tc>
                <a:tc>
                  <a:txBody>
                    <a:bodyPr/>
                    <a:lstStyle/>
                    <a:p>
                      <a:pPr algn="ctr"/>
                      <a:r>
                        <a:rPr lang="en-GB" dirty="0" smtClean="0"/>
                        <a:t>2,664</a:t>
                      </a:r>
                      <a:endParaRPr lang="en-GB" dirty="0"/>
                    </a:p>
                  </a:txBody>
                  <a:tcPr>
                    <a:solidFill>
                      <a:srgbClr val="92D050"/>
                    </a:solidFill>
                  </a:tcPr>
                </a:tc>
                <a:tc>
                  <a:txBody>
                    <a:bodyPr/>
                    <a:lstStyle/>
                    <a:p>
                      <a:pPr algn="ctr"/>
                      <a:r>
                        <a:rPr lang="en-GB" dirty="0" smtClean="0"/>
                        <a:t>250</a:t>
                      </a:r>
                      <a:endParaRPr lang="en-GB" dirty="0"/>
                    </a:p>
                  </a:txBody>
                  <a:tcPr>
                    <a:solidFill>
                      <a:srgbClr val="92D050"/>
                    </a:solidFill>
                  </a:tcPr>
                </a:tc>
                <a:extLst>
                  <a:ext uri="{0D108BD9-81ED-4DB2-BD59-A6C34878D82A}">
                    <a16:rowId xmlns:a16="http://schemas.microsoft.com/office/drawing/2014/main" val="10003"/>
                  </a:ext>
                </a:extLst>
              </a:tr>
              <a:tr h="370840">
                <a:tc>
                  <a:txBody>
                    <a:bodyPr/>
                    <a:lstStyle/>
                    <a:p>
                      <a:r>
                        <a:rPr lang="en-GB" dirty="0" smtClean="0"/>
                        <a:t>Summer School registrations (20)</a:t>
                      </a:r>
                    </a:p>
                  </a:txBody>
                  <a:tcPr/>
                </a:tc>
                <a:tc>
                  <a:txBody>
                    <a:bodyPr/>
                    <a:lstStyle/>
                    <a:p>
                      <a:pPr algn="ctr"/>
                      <a:r>
                        <a:rPr lang="en-GB" dirty="0" smtClean="0"/>
                        <a:t>£3,600</a:t>
                      </a:r>
                      <a:endParaRPr lang="en-GB" dirty="0"/>
                    </a:p>
                  </a:txBody>
                  <a:tcPr/>
                </a:tc>
                <a:tc>
                  <a:txBody>
                    <a:bodyPr/>
                    <a:lstStyle/>
                    <a:p>
                      <a:pPr algn="ctr"/>
                      <a:r>
                        <a:rPr lang="en-GB" dirty="0" smtClean="0"/>
                        <a:t>417</a:t>
                      </a:r>
                      <a:endParaRPr lang="en-GB" dirty="0"/>
                    </a:p>
                  </a:txBody>
                  <a:tcPr>
                    <a:solidFill>
                      <a:srgbClr val="92D050"/>
                    </a:solidFill>
                  </a:tcPr>
                </a:tc>
                <a:tc>
                  <a:txBody>
                    <a:bodyPr/>
                    <a:lstStyle/>
                    <a:p>
                      <a:pPr algn="ctr"/>
                      <a:r>
                        <a:rPr lang="en-GB" dirty="0" smtClean="0"/>
                        <a:t>4,200</a:t>
                      </a:r>
                      <a:endParaRPr lang="en-GB" dirty="0"/>
                    </a:p>
                  </a:txBody>
                  <a:tcPr>
                    <a:solidFill>
                      <a:srgbClr val="92D050"/>
                    </a:solidFill>
                  </a:tcPr>
                </a:tc>
                <a:extLst>
                  <a:ext uri="{0D108BD9-81ED-4DB2-BD59-A6C34878D82A}">
                    <a16:rowId xmlns:a16="http://schemas.microsoft.com/office/drawing/2014/main" val="10004"/>
                  </a:ext>
                </a:extLst>
              </a:tr>
              <a:tr h="370840">
                <a:tc>
                  <a:txBody>
                    <a:bodyPr/>
                    <a:lstStyle/>
                    <a:p>
                      <a:r>
                        <a:rPr lang="en-GB" b="1" dirty="0" smtClean="0"/>
                        <a:t>TOTAL</a:t>
                      </a:r>
                      <a:endParaRPr lang="en-GB" b="1" dirty="0"/>
                    </a:p>
                  </a:txBody>
                  <a:tcPr>
                    <a:solidFill>
                      <a:schemeClr val="accent2"/>
                    </a:solidFill>
                  </a:tcPr>
                </a:tc>
                <a:tc>
                  <a:txBody>
                    <a:bodyPr/>
                    <a:lstStyle/>
                    <a:p>
                      <a:pPr algn="ctr"/>
                      <a:r>
                        <a:rPr lang="en-GB" b="1" dirty="0" smtClean="0">
                          <a:solidFill>
                            <a:schemeClr val="tx1"/>
                          </a:solidFill>
                        </a:rPr>
                        <a:t>£18,350</a:t>
                      </a:r>
                      <a:endParaRPr lang="en-GB" b="1" dirty="0">
                        <a:solidFill>
                          <a:schemeClr val="tx1"/>
                        </a:solidFill>
                      </a:endParaRPr>
                    </a:p>
                  </a:txBody>
                  <a:tcPr>
                    <a:solidFill>
                      <a:schemeClr val="accent2"/>
                    </a:solidFill>
                  </a:tcPr>
                </a:tc>
                <a:tc>
                  <a:txBody>
                    <a:bodyPr/>
                    <a:lstStyle/>
                    <a:p>
                      <a:pPr algn="ctr"/>
                      <a:r>
                        <a:rPr lang="en-GB" b="1" dirty="0" smtClean="0">
                          <a:solidFill>
                            <a:schemeClr val="tx1"/>
                          </a:solidFill>
                        </a:rPr>
                        <a:t>£5,203</a:t>
                      </a:r>
                      <a:endParaRPr lang="en-GB" b="1" dirty="0">
                        <a:solidFill>
                          <a:schemeClr val="tx1"/>
                        </a:solidFill>
                      </a:endParaRPr>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a:t>
                      </a:r>
                      <a:r>
                        <a:rPr lang="en-GB" b="1" dirty="0" smtClean="0">
                          <a:solidFill>
                            <a:schemeClr val="tx1"/>
                          </a:solidFill>
                        </a:rPr>
                        <a:t>18,250</a:t>
                      </a:r>
                      <a:endParaRPr lang="en-GB" b="1" dirty="0">
                        <a:solidFill>
                          <a:schemeClr val="tx1"/>
                        </a:solidFill>
                      </a:endParaRPr>
                    </a:p>
                  </a:txBody>
                  <a:tcPr>
                    <a:solidFill>
                      <a:schemeClr val="accent2"/>
                    </a:solidFill>
                  </a:tcPr>
                </a:tc>
                <a:extLst>
                  <a:ext uri="{0D108BD9-81ED-4DB2-BD59-A6C34878D82A}">
                    <a16:rowId xmlns:a16="http://schemas.microsoft.com/office/drawing/2014/main" val="10005"/>
                  </a:ext>
                </a:extLst>
              </a:tr>
              <a:tr h="370840">
                <a:tc gridSpan="2">
                  <a:txBody>
                    <a:bodyPr/>
                    <a:lstStyle/>
                    <a:p>
                      <a:endParaRPr lang="en-GB" b="1" dirty="0"/>
                    </a:p>
                  </a:txBody>
                  <a:tcPr>
                    <a:solidFill>
                      <a:schemeClr val="accent2"/>
                    </a:solidFill>
                  </a:tcPr>
                </a:tc>
                <a:tc hMerge="1">
                  <a:txBody>
                    <a:bodyPr/>
                    <a:lstStyle/>
                    <a:p>
                      <a:pPr algn="ctr"/>
                      <a:endParaRPr lang="en-GB" b="1" dirty="0">
                        <a:solidFill>
                          <a:schemeClr val="tx1"/>
                        </a:solidFill>
                      </a:endParaRPr>
                    </a:p>
                  </a:txBody>
                  <a:tcPr>
                    <a:solidFill>
                      <a:schemeClr val="accent2"/>
                    </a:solidFill>
                  </a:tcPr>
                </a:tc>
                <a:tc gridSpan="2">
                  <a:txBody>
                    <a:bodyPr/>
                    <a:lstStyle/>
                    <a:p>
                      <a:pPr algn="ctr"/>
                      <a:r>
                        <a:rPr lang="en-GB" b="1" dirty="0" smtClean="0">
                          <a:solidFill>
                            <a:schemeClr val="tx1"/>
                          </a:solidFill>
                        </a:rPr>
                        <a:t>~ £22,100</a:t>
                      </a:r>
                      <a:endParaRPr lang="en-GB" b="1" dirty="0">
                        <a:solidFill>
                          <a:schemeClr val="tx1"/>
                        </a:solidFill>
                      </a:endParaRPr>
                    </a:p>
                  </a:txBody>
                  <a:tcPr>
                    <a:solidFill>
                      <a:srgbClr val="92D05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dirty="0">
                        <a:solidFill>
                          <a:schemeClr val="tx1"/>
                        </a:solidFill>
                      </a:endParaRPr>
                    </a:p>
                  </a:txBody>
                  <a:tcPr>
                    <a:solidFill>
                      <a:schemeClr val="accent2"/>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159119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548680"/>
            <a:ext cx="6781800" cy="968216"/>
          </a:xfrm>
        </p:spPr>
        <p:txBody>
          <a:bodyPr>
            <a:normAutofit/>
          </a:bodyPr>
          <a:lstStyle/>
          <a:p>
            <a:r>
              <a:rPr lang="en-GB" sz="4000" dirty="0" smtClean="0"/>
              <a:t>Expenditure 2019 YTD</a:t>
            </a:r>
            <a:endParaRPr lang="en-GB" sz="4000" dirty="0"/>
          </a:p>
        </p:txBody>
      </p:sp>
      <p:graphicFrame>
        <p:nvGraphicFramePr>
          <p:cNvPr id="8" name="Content Placeholder 4"/>
          <p:cNvGraphicFramePr>
            <a:graphicFrameLocks/>
          </p:cNvGraphicFramePr>
          <p:nvPr>
            <p:extLst>
              <p:ext uri="{D42A27DB-BD31-4B8C-83A1-F6EECF244321}">
                <p14:modId xmlns:p14="http://schemas.microsoft.com/office/powerpoint/2010/main" val="1407152552"/>
              </p:ext>
            </p:extLst>
          </p:nvPr>
        </p:nvGraphicFramePr>
        <p:xfrm>
          <a:off x="683568" y="2092597"/>
          <a:ext cx="7787207" cy="4079240"/>
        </p:xfrm>
        <a:graphic>
          <a:graphicData uri="http://schemas.openxmlformats.org/drawingml/2006/table">
            <a:tbl>
              <a:tblPr firstRow="1" bandRow="1">
                <a:tableStyleId>{5C22544A-7EE6-4342-B048-85BDC9FD1C3A}</a:tableStyleId>
              </a:tblPr>
              <a:tblGrid>
                <a:gridCol w="4449833">
                  <a:extLst>
                    <a:ext uri="{9D8B030D-6E8A-4147-A177-3AD203B41FA5}">
                      <a16:colId xmlns:a16="http://schemas.microsoft.com/office/drawing/2014/main" val="20000"/>
                    </a:ext>
                  </a:extLst>
                </a:gridCol>
                <a:gridCol w="1112458">
                  <a:extLst>
                    <a:ext uri="{9D8B030D-6E8A-4147-A177-3AD203B41FA5}">
                      <a16:colId xmlns:a16="http://schemas.microsoft.com/office/drawing/2014/main" val="20001"/>
                    </a:ext>
                  </a:extLst>
                </a:gridCol>
                <a:gridCol w="1112458">
                  <a:extLst>
                    <a:ext uri="{9D8B030D-6E8A-4147-A177-3AD203B41FA5}">
                      <a16:colId xmlns:a16="http://schemas.microsoft.com/office/drawing/2014/main" val="20002"/>
                    </a:ext>
                  </a:extLst>
                </a:gridCol>
                <a:gridCol w="1112458">
                  <a:extLst>
                    <a:ext uri="{9D8B030D-6E8A-4147-A177-3AD203B41FA5}">
                      <a16:colId xmlns:a16="http://schemas.microsoft.com/office/drawing/2014/main" val="20003"/>
                    </a:ext>
                  </a:extLst>
                </a:gridCol>
              </a:tblGrid>
              <a:tr h="370840">
                <a:tc>
                  <a:txBody>
                    <a:bodyPr/>
                    <a:lstStyle/>
                    <a:p>
                      <a:r>
                        <a:rPr lang="en-GB" dirty="0" smtClean="0"/>
                        <a:t>Major expenditure</a:t>
                      </a:r>
                      <a:r>
                        <a:rPr lang="en-GB" baseline="0" dirty="0" smtClean="0"/>
                        <a:t> 2019</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Budget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YTD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YTD €</a:t>
                      </a:r>
                    </a:p>
                  </a:txBody>
                  <a:tcPr/>
                </a:tc>
                <a:extLst>
                  <a:ext uri="{0D108BD9-81ED-4DB2-BD59-A6C34878D82A}">
                    <a16:rowId xmlns:a16="http://schemas.microsoft.com/office/drawing/2014/main" val="10000"/>
                  </a:ext>
                </a:extLst>
              </a:tr>
              <a:tr h="370840">
                <a:tc>
                  <a:txBody>
                    <a:bodyPr/>
                    <a:lstStyle/>
                    <a:p>
                      <a:r>
                        <a:rPr lang="en-GB" dirty="0" smtClean="0"/>
                        <a:t>Sue Lennon (Secretariat)</a:t>
                      </a:r>
                      <a:endParaRPr lang="en-GB" dirty="0"/>
                    </a:p>
                  </a:txBody>
                  <a:tcPr/>
                </a:tc>
                <a:tc>
                  <a:txBody>
                    <a:bodyPr/>
                    <a:lstStyle/>
                    <a:p>
                      <a:pPr algn="ctr"/>
                      <a:r>
                        <a:rPr lang="en-GB" dirty="0" smtClean="0"/>
                        <a:t>£5,000</a:t>
                      </a:r>
                      <a:endParaRPr lang="en-GB" dirty="0"/>
                    </a:p>
                  </a:txBody>
                  <a:tcPr/>
                </a:tc>
                <a:tc>
                  <a:txBody>
                    <a:bodyPr/>
                    <a:lstStyle/>
                    <a:p>
                      <a:pPr algn="ctr"/>
                      <a:r>
                        <a:rPr lang="en-GB" dirty="0" smtClean="0">
                          <a:solidFill>
                            <a:schemeClr val="tx1"/>
                          </a:solidFill>
                        </a:rPr>
                        <a:t>3,795</a:t>
                      </a:r>
                      <a:endParaRPr lang="en-GB" dirty="0">
                        <a:solidFill>
                          <a:schemeClr val="tx1"/>
                        </a:solidFill>
                      </a:endParaRPr>
                    </a:p>
                  </a:txBody>
                  <a:tcPr>
                    <a:solidFill>
                      <a:srgbClr val="FFFF00"/>
                    </a:solidFill>
                  </a:tcPr>
                </a:tc>
                <a:tc>
                  <a:txBody>
                    <a:bodyPr/>
                    <a:lstStyle/>
                    <a:p>
                      <a:pPr algn="ctr"/>
                      <a:endParaRPr lang="en-GB" dirty="0">
                        <a:solidFill>
                          <a:schemeClr val="tx1"/>
                        </a:solidFill>
                      </a:endParaRPr>
                    </a:p>
                  </a:txBody>
                  <a:tcPr>
                    <a:solidFill>
                      <a:srgbClr val="FFFF00"/>
                    </a:solidFill>
                  </a:tcPr>
                </a:tc>
                <a:extLst>
                  <a:ext uri="{0D108BD9-81ED-4DB2-BD59-A6C34878D82A}">
                    <a16:rowId xmlns:a16="http://schemas.microsoft.com/office/drawing/2014/main" val="10001"/>
                  </a:ext>
                </a:extLst>
              </a:tr>
              <a:tr h="370840">
                <a:tc>
                  <a:txBody>
                    <a:bodyPr/>
                    <a:lstStyle/>
                    <a:p>
                      <a:r>
                        <a:rPr lang="en-GB" dirty="0" err="1" smtClean="0"/>
                        <a:t>Paypal</a:t>
                      </a:r>
                      <a:r>
                        <a:rPr lang="en-GB" dirty="0" smtClean="0"/>
                        <a:t> fees</a:t>
                      </a:r>
                      <a:endParaRPr lang="en-GB" dirty="0"/>
                    </a:p>
                  </a:txBody>
                  <a:tcPr/>
                </a:tc>
                <a:tc>
                  <a:txBody>
                    <a:bodyPr/>
                    <a:lstStyle/>
                    <a:p>
                      <a:pPr algn="ctr"/>
                      <a:r>
                        <a:rPr lang="en-GB" dirty="0" smtClean="0"/>
                        <a:t>£300</a:t>
                      </a:r>
                      <a:endParaRPr lang="en-GB" dirty="0"/>
                    </a:p>
                  </a:txBody>
                  <a:tcPr/>
                </a:tc>
                <a:tc>
                  <a:txBody>
                    <a:bodyPr/>
                    <a:lstStyle/>
                    <a:p>
                      <a:pPr algn="ctr"/>
                      <a:endParaRPr lang="en-GB" dirty="0">
                        <a:solidFill>
                          <a:schemeClr val="tx1"/>
                        </a:solidFill>
                      </a:endParaRPr>
                    </a:p>
                  </a:txBody>
                  <a:tcPr>
                    <a:solidFill>
                      <a:srgbClr val="FF0000"/>
                    </a:solidFill>
                  </a:tcPr>
                </a:tc>
                <a:tc>
                  <a:txBody>
                    <a:bodyPr/>
                    <a:lstStyle/>
                    <a:p>
                      <a:pPr algn="ctr"/>
                      <a:r>
                        <a:rPr lang="en-GB" dirty="0" smtClean="0">
                          <a:solidFill>
                            <a:schemeClr val="tx1"/>
                          </a:solidFill>
                        </a:rPr>
                        <a:t>347</a:t>
                      </a:r>
                      <a:endParaRPr lang="en-GB" dirty="0">
                        <a:solidFill>
                          <a:schemeClr val="tx1"/>
                        </a:solidFill>
                      </a:endParaRPr>
                    </a:p>
                  </a:txBody>
                  <a:tcPr>
                    <a:solidFill>
                      <a:srgbClr val="FF0000"/>
                    </a:solidFill>
                  </a:tcPr>
                </a:tc>
                <a:extLst>
                  <a:ext uri="{0D108BD9-81ED-4DB2-BD59-A6C34878D82A}">
                    <a16:rowId xmlns:a16="http://schemas.microsoft.com/office/drawing/2014/main" val="10002"/>
                  </a:ext>
                </a:extLst>
              </a:tr>
              <a:tr h="370840">
                <a:tc>
                  <a:txBody>
                    <a:bodyPr/>
                    <a:lstStyle/>
                    <a:p>
                      <a:r>
                        <a:rPr lang="en-GB" dirty="0" smtClean="0"/>
                        <a:t>EBVS</a:t>
                      </a:r>
                      <a:endParaRPr lang="en-GB" dirty="0"/>
                    </a:p>
                  </a:txBody>
                  <a:tcPr/>
                </a:tc>
                <a:tc>
                  <a:txBody>
                    <a:bodyPr/>
                    <a:lstStyle/>
                    <a:p>
                      <a:pPr algn="ctr"/>
                      <a:r>
                        <a:rPr lang="en-GB" dirty="0" smtClean="0"/>
                        <a:t>£2,800</a:t>
                      </a:r>
                      <a:endParaRPr lang="en-GB" dirty="0"/>
                    </a:p>
                  </a:txBody>
                  <a:tcPr/>
                </a:tc>
                <a:tc>
                  <a:txBody>
                    <a:bodyPr/>
                    <a:lstStyle/>
                    <a:p>
                      <a:pPr algn="ctr"/>
                      <a:r>
                        <a:rPr lang="en-GB" dirty="0" smtClean="0"/>
                        <a:t>2,648</a:t>
                      </a:r>
                      <a:endParaRPr lang="en-GB" dirty="0"/>
                    </a:p>
                  </a:txBody>
                  <a:tcPr>
                    <a:solidFill>
                      <a:srgbClr val="92D050"/>
                    </a:solidFill>
                  </a:tcPr>
                </a:tc>
                <a:tc>
                  <a:txBody>
                    <a:bodyPr/>
                    <a:lstStyle/>
                    <a:p>
                      <a:pPr algn="ctr"/>
                      <a:endParaRPr lang="en-GB" dirty="0">
                        <a:solidFill>
                          <a:schemeClr val="tx1"/>
                        </a:solidFill>
                      </a:endParaRPr>
                    </a:p>
                  </a:txBody>
                  <a:tcPr>
                    <a:solidFill>
                      <a:srgbClr val="92D050"/>
                    </a:solidFill>
                  </a:tcPr>
                </a:tc>
                <a:extLst>
                  <a:ext uri="{0D108BD9-81ED-4DB2-BD59-A6C34878D82A}">
                    <a16:rowId xmlns:a16="http://schemas.microsoft.com/office/drawing/2014/main" val="10003"/>
                  </a:ext>
                </a:extLst>
              </a:tr>
              <a:tr h="370840">
                <a:tc>
                  <a:txBody>
                    <a:bodyPr/>
                    <a:lstStyle/>
                    <a:p>
                      <a:r>
                        <a:rPr lang="en-GB" dirty="0" smtClean="0"/>
                        <a:t>Exam related expenses</a:t>
                      </a:r>
                      <a:endParaRPr lang="en-GB" dirty="0"/>
                    </a:p>
                  </a:txBody>
                  <a:tcPr/>
                </a:tc>
                <a:tc>
                  <a:txBody>
                    <a:bodyPr/>
                    <a:lstStyle/>
                    <a:p>
                      <a:pPr algn="ctr"/>
                      <a:r>
                        <a:rPr lang="en-GB" dirty="0" smtClean="0"/>
                        <a:t>£2,500</a:t>
                      </a:r>
                      <a:endParaRPr lang="en-GB" dirty="0"/>
                    </a:p>
                  </a:txBody>
                  <a:tcPr/>
                </a:tc>
                <a:tc>
                  <a:txBody>
                    <a:bodyPr/>
                    <a:lstStyle/>
                    <a:p>
                      <a:pPr algn="ctr"/>
                      <a:r>
                        <a:rPr lang="en-GB" dirty="0" smtClean="0"/>
                        <a:t>260</a:t>
                      </a:r>
                      <a:endParaRPr lang="en-GB" dirty="0"/>
                    </a:p>
                  </a:txBody>
                  <a:tcPr>
                    <a:solidFill>
                      <a:srgbClr val="FFFF00"/>
                    </a:solidFill>
                  </a:tcPr>
                </a:tc>
                <a:tc>
                  <a:txBody>
                    <a:bodyPr/>
                    <a:lstStyle/>
                    <a:p>
                      <a:pPr algn="ctr"/>
                      <a:endParaRPr lang="en-GB" dirty="0">
                        <a:solidFill>
                          <a:schemeClr val="tx1"/>
                        </a:solidFill>
                      </a:endParaRPr>
                    </a:p>
                  </a:txBody>
                  <a:tcPr>
                    <a:solidFill>
                      <a:srgbClr val="FFFF00"/>
                    </a:solidFill>
                  </a:tcPr>
                </a:tc>
                <a:extLst>
                  <a:ext uri="{0D108BD9-81ED-4DB2-BD59-A6C34878D82A}">
                    <a16:rowId xmlns:a16="http://schemas.microsoft.com/office/drawing/2014/main" val="10004"/>
                  </a:ext>
                </a:extLst>
              </a:tr>
              <a:tr h="370840">
                <a:tc>
                  <a:txBody>
                    <a:bodyPr/>
                    <a:lstStyle/>
                    <a:p>
                      <a:r>
                        <a:rPr lang="en-GB" dirty="0" smtClean="0"/>
                        <a:t>Meetings (Vienna</a:t>
                      </a:r>
                      <a:r>
                        <a:rPr lang="en-GB" baseline="0" dirty="0" smtClean="0"/>
                        <a:t> </a:t>
                      </a:r>
                      <a:r>
                        <a:rPr lang="en-GB" dirty="0" smtClean="0"/>
                        <a:t>Board)</a:t>
                      </a:r>
                      <a:endParaRPr lang="en-GB" dirty="0"/>
                    </a:p>
                  </a:txBody>
                  <a:tcPr/>
                </a:tc>
                <a:tc>
                  <a:txBody>
                    <a:bodyPr/>
                    <a:lstStyle/>
                    <a:p>
                      <a:pPr algn="ctr"/>
                      <a:r>
                        <a:rPr lang="en-GB" dirty="0" smtClean="0"/>
                        <a:t>£3,000</a:t>
                      </a:r>
                      <a:endParaRPr lang="en-GB" dirty="0"/>
                    </a:p>
                  </a:txBody>
                  <a:tcPr/>
                </a:tc>
                <a:tc>
                  <a:txBody>
                    <a:bodyPr/>
                    <a:lstStyle/>
                    <a:p>
                      <a:pPr algn="ctr"/>
                      <a:r>
                        <a:rPr lang="en-GB" dirty="0" smtClean="0"/>
                        <a:t>2,319</a:t>
                      </a:r>
                      <a:endParaRPr lang="en-GB" dirty="0"/>
                    </a:p>
                  </a:txBody>
                  <a:tcPr>
                    <a:solidFill>
                      <a:srgbClr val="92D050"/>
                    </a:solidFill>
                  </a:tcPr>
                </a:tc>
                <a:tc>
                  <a:txBody>
                    <a:bodyPr/>
                    <a:lstStyle/>
                    <a:p>
                      <a:pPr algn="ctr"/>
                      <a:endParaRPr lang="en-GB" dirty="0"/>
                    </a:p>
                  </a:txBody>
                  <a:tcPr>
                    <a:solidFill>
                      <a:srgbClr val="92D050"/>
                    </a:solidFill>
                  </a:tcPr>
                </a:tc>
                <a:extLst>
                  <a:ext uri="{0D108BD9-81ED-4DB2-BD59-A6C34878D82A}">
                    <a16:rowId xmlns:a16="http://schemas.microsoft.com/office/drawing/2014/main" val="10005"/>
                  </a:ext>
                </a:extLst>
              </a:tr>
              <a:tr h="370840">
                <a:tc>
                  <a:txBody>
                    <a:bodyPr/>
                    <a:lstStyle/>
                    <a:p>
                      <a:r>
                        <a:rPr lang="en-GB" dirty="0" smtClean="0"/>
                        <a:t>Meetings</a:t>
                      </a:r>
                      <a:r>
                        <a:rPr lang="en-GB" baseline="0" dirty="0" smtClean="0"/>
                        <a:t> (EBVS)</a:t>
                      </a:r>
                      <a:endParaRPr lang="en-GB" dirty="0"/>
                    </a:p>
                  </a:txBody>
                  <a:tcPr/>
                </a:tc>
                <a:tc>
                  <a:txBody>
                    <a:bodyPr/>
                    <a:lstStyle/>
                    <a:p>
                      <a:pPr algn="ctr"/>
                      <a:r>
                        <a:rPr lang="en-GB" dirty="0" smtClean="0"/>
                        <a:t>£1,000</a:t>
                      </a:r>
                      <a:endParaRPr lang="en-GB" dirty="0"/>
                    </a:p>
                  </a:txBody>
                  <a:tcPr/>
                </a:tc>
                <a:tc>
                  <a:txBody>
                    <a:bodyPr/>
                    <a:lstStyle/>
                    <a:p>
                      <a:pPr algn="ctr"/>
                      <a:r>
                        <a:rPr lang="en-GB" dirty="0" smtClean="0"/>
                        <a:t>660</a:t>
                      </a:r>
                      <a:endParaRPr lang="en-GB" dirty="0"/>
                    </a:p>
                  </a:txBody>
                  <a:tcPr>
                    <a:solidFill>
                      <a:srgbClr val="FF0000"/>
                    </a:solidFill>
                  </a:tcPr>
                </a:tc>
                <a:tc>
                  <a:txBody>
                    <a:bodyPr/>
                    <a:lstStyle/>
                    <a:p>
                      <a:pPr algn="ctr"/>
                      <a:r>
                        <a:rPr lang="en-GB" dirty="0" smtClean="0"/>
                        <a:t>584</a:t>
                      </a:r>
                      <a:endParaRPr lang="en-GB" dirty="0"/>
                    </a:p>
                  </a:txBody>
                  <a:tcPr>
                    <a:solidFill>
                      <a:srgbClr val="FF0000"/>
                    </a:solidFill>
                  </a:tcPr>
                </a:tc>
                <a:extLst>
                  <a:ext uri="{0D108BD9-81ED-4DB2-BD59-A6C34878D82A}">
                    <a16:rowId xmlns:a16="http://schemas.microsoft.com/office/drawing/2014/main" val="10006"/>
                  </a:ext>
                </a:extLst>
              </a:tr>
              <a:tr h="370840">
                <a:tc>
                  <a:txBody>
                    <a:bodyPr/>
                    <a:lstStyle/>
                    <a:p>
                      <a:r>
                        <a:rPr lang="en-GB" dirty="0" smtClean="0"/>
                        <a:t>Meetings</a:t>
                      </a:r>
                      <a:r>
                        <a:rPr lang="en-GB" baseline="0" dirty="0" smtClean="0"/>
                        <a:t> (EL attendance at ACVP)</a:t>
                      </a:r>
                      <a:endParaRPr lang="en-GB" dirty="0"/>
                    </a:p>
                  </a:txBody>
                  <a:tcPr/>
                </a:tc>
                <a:tc>
                  <a:txBody>
                    <a:bodyPr/>
                    <a:lstStyle/>
                    <a:p>
                      <a:pPr algn="ctr"/>
                      <a:r>
                        <a:rPr lang="en-GB" dirty="0" smtClean="0"/>
                        <a:t>£0</a:t>
                      </a:r>
                      <a:endParaRPr lang="en-GB" dirty="0"/>
                    </a:p>
                  </a:txBody>
                  <a:tcPr/>
                </a:tc>
                <a:tc>
                  <a:txBody>
                    <a:bodyPr/>
                    <a:lstStyle/>
                    <a:p>
                      <a:pPr algn="ctr"/>
                      <a:r>
                        <a:rPr lang="en-GB" dirty="0" smtClean="0"/>
                        <a:t>320</a:t>
                      </a:r>
                      <a:endParaRPr lang="en-GB" dirty="0"/>
                    </a:p>
                  </a:txBody>
                  <a:tcPr>
                    <a:solidFill>
                      <a:srgbClr val="FF0000"/>
                    </a:solidFill>
                  </a:tcPr>
                </a:tc>
                <a:tc>
                  <a:txBody>
                    <a:bodyPr/>
                    <a:lstStyle/>
                    <a:p>
                      <a:pPr algn="ctr"/>
                      <a:endParaRPr lang="en-GB" dirty="0"/>
                    </a:p>
                  </a:txBody>
                  <a:tcPr>
                    <a:solidFill>
                      <a:srgbClr val="FF0000"/>
                    </a:solidFill>
                  </a:tcPr>
                </a:tc>
                <a:extLst>
                  <a:ext uri="{0D108BD9-81ED-4DB2-BD59-A6C34878D82A}">
                    <a16:rowId xmlns:a16="http://schemas.microsoft.com/office/drawing/2014/main" val="10007"/>
                  </a:ext>
                </a:extLst>
              </a:tr>
              <a:tr h="370840">
                <a:tc>
                  <a:txBody>
                    <a:bodyPr/>
                    <a:lstStyle/>
                    <a:p>
                      <a:r>
                        <a:rPr lang="en-GB" dirty="0" smtClean="0"/>
                        <a:t>Summer School</a:t>
                      </a:r>
                      <a:endParaRPr lang="en-GB" dirty="0"/>
                    </a:p>
                  </a:txBody>
                  <a:tcPr/>
                </a:tc>
                <a:tc>
                  <a:txBody>
                    <a:bodyPr/>
                    <a:lstStyle/>
                    <a:p>
                      <a:pPr algn="ctr"/>
                      <a:r>
                        <a:rPr lang="en-GB" dirty="0" smtClean="0"/>
                        <a:t>£3,600</a:t>
                      </a:r>
                      <a:endParaRPr lang="en-GB" dirty="0"/>
                    </a:p>
                  </a:txBody>
                  <a:tcPr/>
                </a:tc>
                <a:tc>
                  <a:txBody>
                    <a:bodyPr/>
                    <a:lstStyle/>
                    <a:p>
                      <a:pPr algn="ctr"/>
                      <a:r>
                        <a:rPr lang="en-GB" dirty="0" smtClean="0"/>
                        <a:t>3,209</a:t>
                      </a:r>
                      <a:endParaRPr lang="en-GB" dirty="0"/>
                    </a:p>
                  </a:txBody>
                  <a:tcPr>
                    <a:solidFill>
                      <a:srgbClr val="92D050"/>
                    </a:solidFill>
                  </a:tcPr>
                </a:tc>
                <a:tc>
                  <a:txBody>
                    <a:bodyPr/>
                    <a:lstStyle/>
                    <a:p>
                      <a:pPr algn="ctr"/>
                      <a:endParaRPr lang="en-GB" dirty="0"/>
                    </a:p>
                  </a:txBody>
                  <a:tcPr>
                    <a:solidFill>
                      <a:srgbClr val="92D050"/>
                    </a:solidFill>
                  </a:tcPr>
                </a:tc>
                <a:extLst>
                  <a:ext uri="{0D108BD9-81ED-4DB2-BD59-A6C34878D82A}">
                    <a16:rowId xmlns:a16="http://schemas.microsoft.com/office/drawing/2014/main" val="10008"/>
                  </a:ext>
                </a:extLst>
              </a:tr>
              <a:tr h="370840">
                <a:tc>
                  <a:txBody>
                    <a:bodyPr/>
                    <a:lstStyle/>
                    <a:p>
                      <a:r>
                        <a:rPr lang="en-GB" dirty="0" smtClean="0"/>
                        <a:t>Robert </a:t>
                      </a:r>
                      <a:r>
                        <a:rPr lang="en-GB" dirty="0" err="1" smtClean="0"/>
                        <a:t>Pluim</a:t>
                      </a:r>
                      <a:r>
                        <a:rPr lang="en-GB" baseline="0" dirty="0" smtClean="0"/>
                        <a:t> (Financial consultant)</a:t>
                      </a:r>
                      <a:endParaRPr lang="en-GB" dirty="0"/>
                    </a:p>
                  </a:txBody>
                  <a:tcPr/>
                </a:tc>
                <a:tc>
                  <a:txBody>
                    <a:bodyPr/>
                    <a:lstStyle/>
                    <a:p>
                      <a:pPr algn="ctr"/>
                      <a:r>
                        <a:rPr lang="en-GB" dirty="0" smtClean="0"/>
                        <a:t>£400</a:t>
                      </a:r>
                      <a:endParaRPr lang="en-GB" dirty="0"/>
                    </a:p>
                  </a:txBody>
                  <a:tcPr/>
                </a:tc>
                <a:tc>
                  <a:txBody>
                    <a:bodyPr/>
                    <a:lstStyle/>
                    <a:p>
                      <a:pPr algn="ctr"/>
                      <a:endParaRPr lang="en-GB" dirty="0"/>
                    </a:p>
                  </a:txBody>
                  <a:tcPr>
                    <a:solidFill>
                      <a:srgbClr val="FFFF00"/>
                    </a:solidFill>
                  </a:tcPr>
                </a:tc>
                <a:tc>
                  <a:txBody>
                    <a:bodyPr/>
                    <a:lstStyle/>
                    <a:p>
                      <a:pPr algn="ctr"/>
                      <a:endParaRPr lang="en-GB" dirty="0"/>
                    </a:p>
                  </a:txBody>
                  <a:tcPr>
                    <a:solidFill>
                      <a:srgbClr val="FFFF00"/>
                    </a:solidFill>
                  </a:tcPr>
                </a:tc>
                <a:extLst>
                  <a:ext uri="{0D108BD9-81ED-4DB2-BD59-A6C34878D82A}">
                    <a16:rowId xmlns:a16="http://schemas.microsoft.com/office/drawing/2014/main" val="10009"/>
                  </a:ext>
                </a:extLst>
              </a:tr>
              <a:tr h="370840">
                <a:tc>
                  <a:txBody>
                    <a:bodyPr/>
                    <a:lstStyle/>
                    <a:p>
                      <a:r>
                        <a:rPr lang="en-GB" b="1" dirty="0" smtClean="0"/>
                        <a:t>TOTAL</a:t>
                      </a:r>
                      <a:endParaRPr lang="en-GB" b="1" dirty="0"/>
                    </a:p>
                  </a:txBody>
                  <a:tcPr>
                    <a:solidFill>
                      <a:schemeClr val="accent2"/>
                    </a:solidFill>
                  </a:tcPr>
                </a:tc>
                <a:tc>
                  <a:txBody>
                    <a:bodyPr/>
                    <a:lstStyle/>
                    <a:p>
                      <a:pPr algn="ctr"/>
                      <a:r>
                        <a:rPr lang="en-GB" b="1" dirty="0" smtClean="0">
                          <a:solidFill>
                            <a:schemeClr val="tx1"/>
                          </a:solidFill>
                        </a:rPr>
                        <a:t>£18,600</a:t>
                      </a:r>
                      <a:endParaRPr lang="en-GB" b="1" dirty="0">
                        <a:solidFill>
                          <a:schemeClr val="tx1"/>
                        </a:solidFill>
                      </a:endParaRPr>
                    </a:p>
                  </a:txBody>
                  <a:tcPr>
                    <a:solidFill>
                      <a:schemeClr val="accent2"/>
                    </a:solidFill>
                  </a:tcPr>
                </a:tc>
                <a:tc>
                  <a:txBody>
                    <a:bodyPr/>
                    <a:lstStyle/>
                    <a:p>
                      <a:pPr algn="ctr"/>
                      <a:r>
                        <a:rPr lang="en-GB" b="1" dirty="0" smtClean="0">
                          <a:solidFill>
                            <a:schemeClr val="tx1"/>
                          </a:solidFill>
                        </a:rPr>
                        <a:t>£16,420</a:t>
                      </a:r>
                      <a:endParaRPr lang="en-GB" b="1" dirty="0">
                        <a:solidFill>
                          <a:schemeClr val="tx1"/>
                        </a:solidFill>
                      </a:endParaRPr>
                    </a:p>
                  </a:txBody>
                  <a:tcPr>
                    <a:solidFill>
                      <a:schemeClr val="accent2"/>
                    </a:solidFill>
                  </a:tcPr>
                </a:tc>
                <a:tc>
                  <a:txBody>
                    <a:bodyPr/>
                    <a:lstStyle/>
                    <a:p>
                      <a:pPr algn="ctr"/>
                      <a:r>
                        <a:rPr lang="en-GB" dirty="0" smtClean="0"/>
                        <a:t>€</a:t>
                      </a:r>
                      <a:r>
                        <a:rPr lang="en-GB" b="1" dirty="0" smtClean="0">
                          <a:solidFill>
                            <a:schemeClr val="tx1"/>
                          </a:solidFill>
                        </a:rPr>
                        <a:t>931</a:t>
                      </a:r>
                      <a:endParaRPr lang="en-GB" b="1" dirty="0">
                        <a:solidFill>
                          <a:schemeClr val="tx1"/>
                        </a:solidFill>
                      </a:endParaRPr>
                    </a:p>
                  </a:txBody>
                  <a:tcPr>
                    <a:solidFill>
                      <a:schemeClr val="accent2"/>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846154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tf00001183</Template>
  <TotalTime>6344</TotalTime>
  <Words>1861</Words>
  <Application>Microsoft Office PowerPoint</Application>
  <PresentationFormat>Προβολή στην οθόνη (4:3)</PresentationFormat>
  <Paragraphs>451</Paragraphs>
  <Slides>45</Slides>
  <Notes>11</Notes>
  <HiddenSlides>0</HiddenSlides>
  <MMClips>0</MMClips>
  <ScaleCrop>false</ScaleCrop>
  <HeadingPairs>
    <vt:vector size="8" baseType="variant">
      <vt:variant>
        <vt:lpstr>Γραμματοσειρές που χρησιμοποιούνται</vt:lpstr>
      </vt:variant>
      <vt:variant>
        <vt:i4>5</vt:i4>
      </vt: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45</vt:i4>
      </vt:variant>
    </vt:vector>
  </HeadingPairs>
  <TitlesOfParts>
    <vt:vector size="52" baseType="lpstr">
      <vt:lpstr>Arial</vt:lpstr>
      <vt:lpstr>Calibri</vt:lpstr>
      <vt:lpstr>Impact</vt:lpstr>
      <vt:lpstr>Times New Roman</vt:lpstr>
      <vt:lpstr>Wingdings</vt:lpstr>
      <vt:lpstr>Newsprint</vt:lpstr>
      <vt:lpstr>Foglio di lavoro</vt:lpstr>
      <vt:lpstr>ECVCP Annual General Meeting</vt:lpstr>
      <vt:lpstr>Παρουσίαση του PowerPoint</vt:lpstr>
      <vt:lpstr>Παρουσίαση του PowerPoint</vt:lpstr>
      <vt:lpstr>Contact details</vt:lpstr>
      <vt:lpstr>Current account balances</vt:lpstr>
      <vt:lpstr>Incomes 2018</vt:lpstr>
      <vt:lpstr>Expenditures 2018</vt:lpstr>
      <vt:lpstr>Incomes 2019 Year to date (YTD)</vt:lpstr>
      <vt:lpstr>Expenditure 2019 YTD</vt:lpstr>
      <vt:lpstr>Predicted year end account balances</vt:lpstr>
      <vt:lpstr>Current status of diplomates</vt:lpstr>
      <vt:lpstr>Proposed ECVCP 2020 Budget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Current members LSC</vt:lpstr>
      <vt:lpstr>Activities 2019</vt:lpstr>
      <vt:lpstr>Currently approved laboratories</vt:lpstr>
      <vt:lpstr>Plans</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ECVCP Executive Board and Committee Chair Meeting</dc:title>
  <dc:creator>ΖΩΗ</dc:creator>
  <cp:lastModifiedBy>Zoe Polizopoulou</cp:lastModifiedBy>
  <cp:revision>132</cp:revision>
  <cp:lastPrinted>2018-06-15T09:28:26Z</cp:lastPrinted>
  <dcterms:created xsi:type="dcterms:W3CDTF">2017-06-05T11:36:29Z</dcterms:created>
  <dcterms:modified xsi:type="dcterms:W3CDTF">2019-09-23T19:46:50Z</dcterms:modified>
</cp:coreProperties>
</file>